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4" r:id="rId2"/>
    <p:sldId id="265" r:id="rId3"/>
    <p:sldId id="2983" r:id="rId4"/>
    <p:sldId id="2985" r:id="rId5"/>
    <p:sldId id="2938" r:id="rId6"/>
    <p:sldId id="2936" r:id="rId7"/>
    <p:sldId id="2947" r:id="rId8"/>
    <p:sldId id="2990" r:id="rId9"/>
    <p:sldId id="2982" r:id="rId10"/>
    <p:sldId id="2984" r:id="rId11"/>
    <p:sldId id="2979" r:id="rId12"/>
    <p:sldId id="2980" r:id="rId13"/>
    <p:sldId id="2989" r:id="rId14"/>
    <p:sldId id="2986" r:id="rId15"/>
    <p:sldId id="2943" r:id="rId16"/>
    <p:sldId id="2940" r:id="rId17"/>
    <p:sldId id="470" r:id="rId18"/>
    <p:sldId id="2838" r:id="rId19"/>
    <p:sldId id="2882" r:id="rId20"/>
    <p:sldId id="2945" r:id="rId21"/>
    <p:sldId id="473" r:id="rId22"/>
    <p:sldId id="2923" r:id="rId23"/>
    <p:sldId id="2991" r:id="rId24"/>
    <p:sldId id="2992" r:id="rId25"/>
    <p:sldId id="2952" r:id="rId26"/>
    <p:sldId id="2967" r:id="rId27"/>
    <p:sldId id="2951" r:id="rId28"/>
    <p:sldId id="2974" r:id="rId29"/>
    <p:sldId id="2950" r:id="rId30"/>
    <p:sldId id="2931" r:id="rId31"/>
    <p:sldId id="2932" r:id="rId32"/>
    <p:sldId id="2954" r:id="rId33"/>
    <p:sldId id="2957" r:id="rId34"/>
    <p:sldId id="2955" r:id="rId35"/>
    <p:sldId id="2949" r:id="rId36"/>
    <p:sldId id="2933" r:id="rId37"/>
    <p:sldId id="2887" r:id="rId38"/>
    <p:sldId id="2948" r:id="rId39"/>
    <p:sldId id="2978" r:id="rId40"/>
    <p:sldId id="2993" r:id="rId41"/>
    <p:sldId id="287" r:id="rId42"/>
    <p:sldId id="288" r:id="rId43"/>
    <p:sldId id="2961" r:id="rId44"/>
    <p:sldId id="2975" r:id="rId45"/>
    <p:sldId id="2988" r:id="rId46"/>
    <p:sldId id="2987" r:id="rId47"/>
    <p:sldId id="2960" r:id="rId48"/>
    <p:sldId id="2939" r:id="rId49"/>
    <p:sldId id="2966" r:id="rId50"/>
    <p:sldId id="2977" r:id="rId51"/>
    <p:sldId id="266" r:id="rId52"/>
    <p:sldId id="286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5B"/>
    <a:srgbClr val="D53033"/>
    <a:srgbClr val="F2C0C1"/>
    <a:srgbClr val="C5E5D7"/>
    <a:srgbClr val="7CC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03" autoAdjust="0"/>
    <p:restoredTop sz="94660"/>
  </p:normalViewPr>
  <p:slideViewPr>
    <p:cSldViewPr snapToGrid="0">
      <p:cViewPr>
        <p:scale>
          <a:sx n="90" d="100"/>
          <a:sy n="90" d="100"/>
        </p:scale>
        <p:origin x="47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-server\obmen\&#1054;&#1090;&#1076;&#1077;&#1083;%20&#1082;&#1072;&#1095;&#1077;&#1089;&#1090;&#1074;&#1072;\7.%20%20&#1059;&#1055;&#1057;&#1058;\10.%20&#1057;&#1090;&#1072;&#1090;&#1080;&#1089;&#1090;&#1080;&#1082;&#1072;\&#1075;&#1086;&#1076;&#1086;&#1074;&#1086;&#1081;%20&#1086;&#1090;&#1095;&#1077;&#1090;\&#1087;&#1088;&#1077;&#1079;&#1077;&#1085;&#1090;&#1072;&#1094;&#1080;&#1080;%202023\&#1044;&#1072;&#1085;&#1085;&#1099;&#1077;%20&#1076;&#1083;&#1103;%20&#1087;&#1088;&#1077;&#1079;&#1077;&#1085;&#1090;&#1072;&#1094;&#1080;&#1080;%202020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-server\obmen\&#1054;&#1090;&#1076;&#1077;&#1083;%20&#1082;&#1072;&#1095;&#1077;&#1089;&#1090;&#1074;&#1072;\7.%20%20&#1059;&#1055;&#1057;&#1058;\10.%20&#1057;&#1090;&#1072;&#1090;&#1080;&#1089;&#1090;&#1080;&#1082;&#1072;\&#1075;&#1086;&#1076;&#1086;&#1074;&#1086;&#1081;%20&#1086;&#1090;&#1095;&#1077;&#1090;\&#1087;&#1088;&#1077;&#1079;&#1077;&#1085;&#1090;&#1072;&#1094;&#1080;&#1080;%202023\&#1044;&#1072;&#1085;&#1085;&#1099;&#1077;%20&#1076;&#1083;&#1103;%20&#1087;&#1088;&#1077;&#1079;&#1077;&#1085;&#1090;&#1072;&#1094;&#1080;&#1080;%202020-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-server\obmen\&#1054;&#1090;&#1076;&#1077;&#1083;%20&#1082;&#1072;&#1095;&#1077;&#1089;&#1090;&#1074;&#1072;\7.%20%20&#1059;&#1055;&#1057;&#1058;\10.%20&#1057;&#1090;&#1072;&#1090;&#1080;&#1089;&#1090;&#1080;&#1082;&#1072;\&#1075;&#1086;&#1076;&#1086;&#1074;&#1086;&#1081;%20&#1086;&#1090;&#1095;&#1077;&#1090;\&#1087;&#1088;&#1077;&#1079;&#1077;&#1085;&#1090;&#1072;&#1094;&#1080;&#1080;%202023\&#1044;&#1072;&#1085;&#1085;&#1099;&#1077;%20&#1076;&#1083;&#1103;%20&#1087;&#1088;&#1077;&#1079;&#1077;&#1085;&#1090;&#1072;&#1094;&#1080;&#1080;%202020-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Количество рекламаций, шт.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D9D9D9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C7A-4354-B0B1-A508A09FB1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1" i="0" u="none" strike="noStrike" kern="1200" baseline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Лист2!$I$6:$I$7</c:f>
              <c:strCache>
                <c:ptCount val="2"/>
                <c:pt idx="0">
                  <c:v>2021 г.</c:v>
                </c:pt>
                <c:pt idx="1">
                  <c:v>2022 г.</c:v>
                </c:pt>
              </c:strCache>
            </c:strRef>
          </c:cat>
          <c:val>
            <c:numRef>
              <c:f>Лист2!$J$6:$J$7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7A-4354-B0B1-A508A09FB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5446768"/>
        <c:axId val="655447848"/>
      </c:barChart>
      <c:catAx>
        <c:axId val="65544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5447848"/>
        <c:crosses val="autoZero"/>
        <c:auto val="1"/>
        <c:lblAlgn val="ctr"/>
        <c:lblOffset val="100"/>
        <c:noMultiLvlLbl val="0"/>
      </c:catAx>
      <c:valAx>
        <c:axId val="65544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54467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baseline="0" dirty="0">
                <a:effectLst/>
              </a:rPr>
              <a:t>Внутренняя дефектность 2021-2022 гг.</a:t>
            </a:r>
            <a:endParaRPr lang="ru-RU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6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16-4793-B88A-856EEE8F7AF1}"/>
              </c:ext>
            </c:extLst>
          </c:dPt>
          <c:dPt>
            <c:idx val="1"/>
            <c:invertIfNegative val="0"/>
            <c:bubble3D val="0"/>
            <c:spPr>
              <a:solidFill>
                <a:srgbClr val="46C28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16-4793-B88A-856EEE8F7AF1}"/>
              </c:ext>
            </c:extLst>
          </c:dPt>
          <c:dLbls>
            <c:dLbl>
              <c:idx val="0"/>
              <c:layout>
                <c:manualLayout>
                  <c:x val="8.3333333333333332E-3"/>
                  <c:y val="0.2083333333333332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16-4793-B88A-856EEE8F7AF1}"/>
                </c:ext>
              </c:extLst>
            </c:dLbl>
            <c:dLbl>
              <c:idx val="1"/>
              <c:layout>
                <c:manualLayout>
                  <c:x val="2.7777777777777779E-3"/>
                  <c:y val="0.194444444444444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16-4793-B88A-856EEE8F7A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'2022'!$O$11:$O$12</c:f>
              <c:strCache>
                <c:ptCount val="2"/>
                <c:pt idx="0">
                  <c:v>Факт за 2021 г.</c:v>
                </c:pt>
                <c:pt idx="1">
                  <c:v>Факт за 2022 г.</c:v>
                </c:pt>
              </c:strCache>
            </c:strRef>
          </c:cat>
          <c:val>
            <c:numRef>
              <c:f>'2022'!$P$11:$P$12</c:f>
              <c:numCache>
                <c:formatCode>0.0%</c:formatCode>
                <c:ptCount val="2"/>
                <c:pt idx="0">
                  <c:v>1.2999999999999999E-2</c:v>
                </c:pt>
                <c:pt idx="1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16-4793-B88A-856EEE8F7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487760"/>
        <c:axId val="681483440"/>
      </c:barChart>
      <c:catAx>
        <c:axId val="68148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483440"/>
        <c:crosses val="autoZero"/>
        <c:auto val="1"/>
        <c:lblAlgn val="ctr"/>
        <c:lblOffset val="100"/>
        <c:noMultiLvlLbl val="0"/>
      </c:catAx>
      <c:valAx>
        <c:axId val="681483440"/>
        <c:scaling>
          <c:orientation val="minMax"/>
          <c:max val="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487760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 Внутренний брак ЦПСТ за 2022 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7032118544021774E-2"/>
          <c:y val="0.18009295713035869"/>
          <c:w val="0.91025449881872522"/>
          <c:h val="0.552797462817147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6C28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0C-4002-AA07-CE4C240C3E2B}"/>
              </c:ext>
            </c:extLst>
          </c:dPt>
          <c:dPt>
            <c:idx val="3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0C-4002-AA07-CE4C240C3E2B}"/>
              </c:ext>
            </c:extLst>
          </c:dPt>
          <c:dPt>
            <c:idx val="5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0C-4002-AA07-CE4C240C3E2B}"/>
              </c:ext>
            </c:extLst>
          </c:dPt>
          <c:dPt>
            <c:idx val="6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0C-4002-AA07-CE4C240C3E2B}"/>
              </c:ext>
            </c:extLst>
          </c:dPt>
          <c:dPt>
            <c:idx val="9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0C-4002-AA07-CE4C240C3E2B}"/>
              </c:ext>
            </c:extLst>
          </c:dPt>
          <c:dPt>
            <c:idx val="10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80C-4002-AA07-CE4C240C3E2B}"/>
              </c:ext>
            </c:extLst>
          </c:dPt>
          <c:dPt>
            <c:idx val="11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80C-4002-AA07-CE4C240C3E2B}"/>
              </c:ext>
            </c:extLst>
          </c:dPt>
          <c:dLbls>
            <c:dLbl>
              <c:idx val="4"/>
              <c:layout>
                <c:manualLayout>
                  <c:x val="2.0648529670229975E-3"/>
                  <c:y val="2.314814814814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80C-4002-AA07-CE4C240C3E2B}"/>
                </c:ext>
              </c:extLst>
            </c:dLbl>
            <c:dLbl>
              <c:idx val="7"/>
              <c:layout>
                <c:manualLayout>
                  <c:x val="6.1945589010688413E-3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80C-4002-AA07-CE4C240C3E2B}"/>
                </c:ext>
              </c:extLst>
            </c:dLbl>
            <c:dLbl>
              <c:idx val="8"/>
              <c:layout>
                <c:manualLayout>
                  <c:x val="4.1297059340458433E-3"/>
                  <c:y val="4.62962962962958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80C-4002-AA07-CE4C240C3E2B}"/>
                </c:ext>
              </c:extLst>
            </c:dLbl>
            <c:dLbl>
              <c:idx val="9"/>
              <c:layout>
                <c:manualLayout>
                  <c:x val="-1.5142080168899745E-16"/>
                  <c:y val="9.25925925925923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0C-4002-AA07-CE4C240C3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'2022'!$D$10:$D$21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'2022'!$E$10:$E$21</c:f>
              <c:numCache>
                <c:formatCode>0.0%</c:formatCode>
                <c:ptCount val="12"/>
                <c:pt idx="0">
                  <c:v>1.47E-2</c:v>
                </c:pt>
                <c:pt idx="1">
                  <c:v>5.1000000000000004E-3</c:v>
                </c:pt>
                <c:pt idx="2">
                  <c:v>2.5999999999999999E-3</c:v>
                </c:pt>
                <c:pt idx="3">
                  <c:v>1.09E-2</c:v>
                </c:pt>
                <c:pt idx="4">
                  <c:v>8.0000000000000002E-3</c:v>
                </c:pt>
                <c:pt idx="5">
                  <c:v>1.12E-2</c:v>
                </c:pt>
                <c:pt idx="6">
                  <c:v>1.4999999999999999E-2</c:v>
                </c:pt>
                <c:pt idx="7">
                  <c:v>8.6999999999999994E-3</c:v>
                </c:pt>
                <c:pt idx="8">
                  <c:v>9.4000000000000004E-3</c:v>
                </c:pt>
                <c:pt idx="9">
                  <c:v>1.8499999999999999E-2</c:v>
                </c:pt>
                <c:pt idx="10">
                  <c:v>1.7399999999999999E-2</c:v>
                </c:pt>
                <c:pt idx="11">
                  <c:v>1.38E-2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80C-4002-AA07-CE4C240C3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overlap val="-27"/>
        <c:axId val="655449648"/>
        <c:axId val="655445688"/>
      </c:barChart>
      <c:catAx>
        <c:axId val="65544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5445688"/>
        <c:crosses val="autoZero"/>
        <c:auto val="1"/>
        <c:lblAlgn val="ctr"/>
        <c:lblOffset val="100"/>
        <c:noMultiLvlLbl val="0"/>
      </c:catAx>
      <c:valAx>
        <c:axId val="655445688"/>
        <c:scaling>
          <c:orientation val="minMax"/>
          <c:max val="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5449648"/>
        <c:crosses val="autoZero"/>
        <c:crossBetween val="between"/>
        <c:majorUnit val="1.0000000000000002E-2"/>
        <c:min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993C1-B62E-4ECB-8BF2-A7AD99589F76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7C1E7-6D12-45B6-8919-959D652D2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7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C44EF1-BA2A-4711-9682-10147DCA456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42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Руководитель программы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представляет</a:t>
            </a:r>
            <a:r>
              <a:rPr lang="en-US" dirty="0">
                <a:cs typeface="Calibri"/>
              </a:rPr>
              <a:t> внутренних тренеров, </a:t>
            </a:r>
            <a:r>
              <a:rPr lang="en-US" dirty="0" err="1">
                <a:cs typeface="Calibri"/>
              </a:rPr>
              <a:t>которые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помогут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распространить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успех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на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все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предприятие</a:t>
            </a:r>
            <a:r>
              <a:rPr lang="en-US" dirty="0">
                <a:cs typeface="Calibri"/>
              </a:rPr>
              <a:t>:</a:t>
            </a:r>
          </a:p>
          <a:p>
            <a:r>
              <a:rPr lang="en-US" dirty="0">
                <a:cs typeface="Calibri"/>
              </a:rPr>
              <a:t>- </a:t>
            </a:r>
            <a:r>
              <a:rPr lang="en-US" dirty="0" err="1">
                <a:cs typeface="Calibri"/>
              </a:rPr>
              <a:t>рассказывает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кто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они</a:t>
            </a:r>
            <a:r>
              <a:rPr lang="en-US" dirty="0">
                <a:cs typeface="Calibri"/>
              </a:rPr>
              <a:t>;</a:t>
            </a:r>
          </a:p>
          <a:p>
            <a:r>
              <a:rPr lang="en-US" dirty="0">
                <a:cs typeface="Calibri"/>
              </a:rPr>
              <a:t>- </a:t>
            </a:r>
            <a:r>
              <a:rPr lang="en-US" dirty="0" err="1">
                <a:cs typeface="Calibri"/>
              </a:rPr>
              <a:t>каким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программам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будут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учить</a:t>
            </a:r>
            <a:r>
              <a:rPr lang="en-US" dirty="0">
                <a:cs typeface="Calibri"/>
              </a:rPr>
              <a:t>;</a:t>
            </a:r>
          </a:p>
          <a:p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будет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проходить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обучение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попасть</a:t>
            </a:r>
            <a:r>
              <a:rPr lang="en-US" dirty="0">
                <a:cs typeface="Calibri"/>
              </a:rPr>
              <a:t> в </a:t>
            </a:r>
            <a:r>
              <a:rPr lang="en-US" dirty="0" err="1">
                <a:cs typeface="Calibri"/>
              </a:rPr>
              <a:t>группу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можно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записаться</a:t>
            </a:r>
            <a:r>
              <a:rPr lang="en-US" dirty="0">
                <a:cs typeface="Calibri"/>
              </a:rPr>
              <a:t>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41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Руководитель программы озвучивает состав Рабочей группы. </a:t>
            </a:r>
          </a:p>
          <a:p>
            <a:r>
              <a:rPr lang="ru-RU" dirty="0"/>
              <a:t>Представляет (напоминает) экспертов ФЦК/РЦК, которые работали с группой на протяжении прошедших 3х месяцев.</a:t>
            </a:r>
          </a:p>
          <a:p>
            <a:r>
              <a:rPr lang="ru-RU"/>
              <a:t>Все участники при представлении встают на своих местах.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C44EF1-BA2A-4711-9682-10147DCA456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0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Руководитель программы озвучивает состав Рабочей группы. </a:t>
            </a:r>
          </a:p>
          <a:p>
            <a:r>
              <a:rPr lang="ru-RU" dirty="0"/>
              <a:t>Представляет (напоминает) экспертов ФЦК/РЦК, которые работали с группой на протяжении прошедших 3х месяцев.</a:t>
            </a:r>
          </a:p>
          <a:p>
            <a:r>
              <a:rPr lang="ru-RU" dirty="0"/>
              <a:t>Все участники при представлении встают на своих местах.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C44EF1-BA2A-4711-9682-10147DCA456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033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Руководитель программы перечисляет пройденные в ФЦК программы обучения. Сколько работников обучено.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863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Руководитель программы перечисляет пройденные в ФЦК программы обучения. Сколько работников обучено.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45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Руководитель программы перечисляет пройденные в ФЦК программы обучения. Сколько работников обучено.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18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*опционально. Руководитель программы рассказывает о запуске системы предложений по улучшениям. </a:t>
            </a:r>
          </a:p>
          <a:p>
            <a:pPr marL="228600" indent="-228600">
              <a:buAutoNum type="arabicPeriod"/>
            </a:pPr>
            <a:r>
              <a:rPr lang="ru-RU"/>
              <a:t>Что это такое, как подать свою идею</a:t>
            </a:r>
          </a:p>
          <a:p>
            <a:pPr marL="228600" indent="-228600">
              <a:buAutoNum type="arabicPeriod"/>
            </a:pPr>
            <a:r>
              <a:rPr lang="ru-RU"/>
              <a:t>Вознаграждение, его размер и критерии получения</a:t>
            </a:r>
          </a:p>
          <a:p>
            <a:pPr marL="228600" indent="-228600">
              <a:buAutoNum type="arabicPeriod"/>
            </a:pPr>
            <a:r>
              <a:rPr lang="ru-RU"/>
              <a:t>Привести пример реального ППУ, если уже есть. Если еще нет – объяснить принципы, на основании которых формируется ППУ на конкретном примере рабочего места с пилотного потока.</a:t>
            </a:r>
          </a:p>
          <a:p>
            <a:pPr marL="0" indent="0">
              <a:buNone/>
            </a:pPr>
            <a:br>
              <a:rPr lang="ru-RU" i="1"/>
            </a:br>
            <a:r>
              <a:rPr lang="ru-RU" i="1" err="1"/>
              <a:t>Шагги</a:t>
            </a:r>
            <a:r>
              <a:rPr lang="ru-RU" i="1"/>
              <a:t>:</a:t>
            </a:r>
            <a:br>
              <a:rPr lang="ru-RU" i="1"/>
            </a:br>
            <a:r>
              <a:rPr lang="ru-RU" i="1"/>
              <a:t>1.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10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Руководитель программы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представляет</a:t>
            </a:r>
            <a:r>
              <a:rPr lang="en-US" dirty="0">
                <a:cs typeface="Calibri"/>
              </a:rPr>
              <a:t> внутренних тренеров, </a:t>
            </a:r>
            <a:r>
              <a:rPr lang="en-US" dirty="0" err="1">
                <a:cs typeface="Calibri"/>
              </a:rPr>
              <a:t>которые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помогут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распространить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успех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на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все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предприятие</a:t>
            </a:r>
            <a:r>
              <a:rPr lang="en-US" dirty="0">
                <a:cs typeface="Calibri"/>
              </a:rPr>
              <a:t>:</a:t>
            </a:r>
          </a:p>
          <a:p>
            <a:r>
              <a:rPr lang="en-US" dirty="0">
                <a:cs typeface="Calibri"/>
              </a:rPr>
              <a:t>- </a:t>
            </a:r>
            <a:r>
              <a:rPr lang="en-US" dirty="0" err="1">
                <a:cs typeface="Calibri"/>
              </a:rPr>
              <a:t>рассказывает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кто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они</a:t>
            </a:r>
            <a:r>
              <a:rPr lang="en-US" dirty="0">
                <a:cs typeface="Calibri"/>
              </a:rPr>
              <a:t>;</a:t>
            </a:r>
          </a:p>
          <a:p>
            <a:r>
              <a:rPr lang="en-US" dirty="0">
                <a:cs typeface="Calibri"/>
              </a:rPr>
              <a:t>- </a:t>
            </a:r>
            <a:r>
              <a:rPr lang="en-US" dirty="0" err="1">
                <a:cs typeface="Calibri"/>
              </a:rPr>
              <a:t>каким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программам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будут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учить</a:t>
            </a:r>
            <a:r>
              <a:rPr lang="en-US" dirty="0">
                <a:cs typeface="Calibri"/>
              </a:rPr>
              <a:t>;</a:t>
            </a:r>
          </a:p>
          <a:p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будет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проходить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обучение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попасть</a:t>
            </a:r>
            <a:r>
              <a:rPr lang="en-US" dirty="0">
                <a:cs typeface="Calibri"/>
              </a:rPr>
              <a:t> в </a:t>
            </a:r>
            <a:r>
              <a:rPr lang="en-US" dirty="0" err="1">
                <a:cs typeface="Calibri"/>
              </a:rPr>
              <a:t>группу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можно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записаться</a:t>
            </a:r>
            <a:r>
              <a:rPr lang="en-US" dirty="0">
                <a:cs typeface="Calibri"/>
              </a:rPr>
              <a:t>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70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Руководитель программы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представляет</a:t>
            </a:r>
            <a:r>
              <a:rPr lang="en-US" dirty="0">
                <a:cs typeface="Calibri"/>
              </a:rPr>
              <a:t> внутренних тренеров, </a:t>
            </a:r>
            <a:r>
              <a:rPr lang="en-US" dirty="0" err="1">
                <a:cs typeface="Calibri"/>
              </a:rPr>
              <a:t>которые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помогут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распространить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успех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на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все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предприятие</a:t>
            </a:r>
            <a:r>
              <a:rPr lang="en-US" dirty="0">
                <a:cs typeface="Calibri"/>
              </a:rPr>
              <a:t>:</a:t>
            </a:r>
          </a:p>
          <a:p>
            <a:r>
              <a:rPr lang="en-US" dirty="0">
                <a:cs typeface="Calibri"/>
              </a:rPr>
              <a:t>- </a:t>
            </a:r>
            <a:r>
              <a:rPr lang="en-US" dirty="0" err="1">
                <a:cs typeface="Calibri"/>
              </a:rPr>
              <a:t>рассказывает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кто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они</a:t>
            </a:r>
            <a:r>
              <a:rPr lang="en-US" dirty="0">
                <a:cs typeface="Calibri"/>
              </a:rPr>
              <a:t>;</a:t>
            </a:r>
          </a:p>
          <a:p>
            <a:r>
              <a:rPr lang="en-US" dirty="0">
                <a:cs typeface="Calibri"/>
              </a:rPr>
              <a:t>- </a:t>
            </a:r>
            <a:r>
              <a:rPr lang="en-US" dirty="0" err="1">
                <a:cs typeface="Calibri"/>
              </a:rPr>
              <a:t>каким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программам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будут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учить</a:t>
            </a:r>
            <a:r>
              <a:rPr lang="en-US" dirty="0">
                <a:cs typeface="Calibri"/>
              </a:rPr>
              <a:t>;</a:t>
            </a:r>
          </a:p>
          <a:p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будет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проходить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обучение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попасть</a:t>
            </a:r>
            <a:r>
              <a:rPr lang="en-US" dirty="0">
                <a:cs typeface="Calibri"/>
              </a:rPr>
              <a:t> в </a:t>
            </a:r>
            <a:r>
              <a:rPr lang="en-US" dirty="0" err="1">
                <a:cs typeface="Calibri"/>
              </a:rPr>
              <a:t>группу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как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можно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записаться</a:t>
            </a:r>
            <a:r>
              <a:rPr lang="en-US" dirty="0">
                <a:cs typeface="Calibri"/>
              </a:rPr>
              <a:t>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9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5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18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9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93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54" y="152402"/>
            <a:ext cx="11114615" cy="576263"/>
          </a:xfrm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692" y="828949"/>
            <a:ext cx="11114616" cy="2776400"/>
          </a:xfrm>
        </p:spPr>
        <p:txBody>
          <a:bodyPr>
            <a:normAutofit/>
          </a:bodyPr>
          <a:lstStyle>
            <a:lvl1pPr marL="342891" indent="-342891" algn="l">
              <a:buFontTx/>
              <a:buBlip>
                <a:blip r:embed="rId2"/>
              </a:buBlip>
              <a:defRPr sz="1600"/>
            </a:lvl1pPr>
            <a:lvl2pPr marL="742932" marR="0" indent="-28574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200121" indent="-285744" algn="l">
              <a:buFontTx/>
              <a:buBlip>
                <a:blip r:embed="rId2"/>
              </a:buBlip>
              <a:defRPr sz="1200"/>
            </a:lvl3pPr>
            <a:lvl4pPr marL="1657309" indent="-285744" algn="l">
              <a:buFontTx/>
              <a:buBlip>
                <a:blip r:embed="rId2"/>
              </a:buBlip>
              <a:defRPr sz="1100"/>
            </a:lvl4pPr>
            <a:lvl5pPr marL="2000201" indent="-171446" algn="l">
              <a:buFontTx/>
              <a:buBlip>
                <a:blip r:embed="rId2"/>
              </a:buBlip>
              <a:defRPr sz="1051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altLang="ru-RU"/>
              <a:t>Текст уровень 1</a:t>
            </a:r>
            <a:endParaRPr lang="en-US" altLang="ru-RU"/>
          </a:p>
          <a:p>
            <a:pPr lvl="1" fontAlgn="base">
              <a:spcAft>
                <a:spcPct val="0"/>
              </a:spcAft>
            </a:pPr>
            <a:r>
              <a:rPr lang="ru-RU" altLang="ru-RU"/>
              <a:t>Текст уровень 2</a:t>
            </a:r>
            <a:endParaRPr lang="en-US" altLang="ru-RU"/>
          </a:p>
          <a:p>
            <a:pPr lvl="2"/>
            <a:r>
              <a:rPr lang="ru-RU" altLang="ru-RU"/>
              <a:t>Текст уровень 3</a:t>
            </a:r>
            <a:endParaRPr lang="en-US" altLang="ru-RU"/>
          </a:p>
          <a:p>
            <a:pPr lvl="3"/>
            <a:r>
              <a:rPr lang="ru-RU" altLang="ru-RU"/>
              <a:t>Текст уровень 4</a:t>
            </a:r>
            <a:endParaRPr lang="en-US" altLang="ru-RU"/>
          </a:p>
          <a:p>
            <a:pPr lvl="4"/>
            <a:r>
              <a:rPr lang="ru-RU" altLang="ru-RU"/>
              <a:t>Текст уровень 5</a:t>
            </a:r>
            <a:endParaRPr lang="en-US" altLang="ru-RU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527053" y="3605349"/>
            <a:ext cx="11137900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891" indent="-342891">
              <a:buClr>
                <a:srgbClr val="1E86C8"/>
              </a:buClr>
              <a:buFont typeface="+mj-lt"/>
              <a:buAutoNum type="arabicPeriod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800080" indent="-342891">
              <a:buClr>
                <a:srgbClr val="1E86C8"/>
              </a:buClr>
              <a:buFont typeface="+mj-lt"/>
              <a:buAutoNum type="arabicPeriod"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2971" indent="-228594">
              <a:buClr>
                <a:srgbClr val="1E86C8"/>
              </a:buClr>
              <a:buFont typeface="+mj-lt"/>
              <a:buAutoNum type="arabicPeriod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160" indent="-228594">
              <a:buClr>
                <a:srgbClr val="1E86C8"/>
              </a:buClr>
              <a:buFont typeface="+mj-lt"/>
              <a:buAutoNum type="arabicPeriod"/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349" indent="-228594">
              <a:buClr>
                <a:srgbClr val="1E86C8"/>
              </a:buClr>
              <a:buFont typeface="+mj-lt"/>
              <a:buAutoNum type="arabicPeriod"/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5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9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7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2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7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1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71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9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288D-E110-4E17-B435-968F7143B998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18" Type="http://schemas.openxmlformats.org/officeDocument/2006/relationships/image" Target="../media/image46.jpeg"/><Relationship Id="rId26" Type="http://schemas.microsoft.com/office/2007/relationships/hdphoto" Target="../media/hdphoto13.wdp"/><Relationship Id="rId3" Type="http://schemas.openxmlformats.org/officeDocument/2006/relationships/image" Target="../media/image36.png"/><Relationship Id="rId21" Type="http://schemas.openxmlformats.org/officeDocument/2006/relationships/image" Target="../media/image48.png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jpeg"/><Relationship Id="rId20" Type="http://schemas.microsoft.com/office/2007/relationships/hdphoto" Target="../media/hdphoto10.wdp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hdphoto" Target="../media/hdphoto7.wdp"/><Relationship Id="rId24" Type="http://schemas.microsoft.com/office/2007/relationships/hdphoto" Target="../media/hdphoto12.wdp"/><Relationship Id="rId5" Type="http://schemas.openxmlformats.org/officeDocument/2006/relationships/image" Target="../media/image37.jpeg"/><Relationship Id="rId15" Type="http://schemas.microsoft.com/office/2007/relationships/hdphoto" Target="../media/hdphoto9.wdp"/><Relationship Id="rId23" Type="http://schemas.openxmlformats.org/officeDocument/2006/relationships/image" Target="../media/image49.png"/><Relationship Id="rId28" Type="http://schemas.microsoft.com/office/2007/relationships/hdphoto" Target="../media/hdphoto14.wdp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43.png"/><Relationship Id="rId22" Type="http://schemas.microsoft.com/office/2007/relationships/hdphoto" Target="../media/hdphoto11.wdp"/><Relationship Id="rId27" Type="http://schemas.openxmlformats.org/officeDocument/2006/relationships/image" Target="../media/image51.png"/><Relationship Id="rId30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2.sv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hyperlink" Target="https://cloud.mail.ru/public/g1og/M5MVp8rUs" TargetMode="External"/><Relationship Id="rId5" Type="http://schemas.openxmlformats.org/officeDocument/2006/relationships/oleObject" Target="../embeddings/oleObject2.bin"/><Relationship Id="rId15" Type="http://schemas.microsoft.com/office/2007/relationships/hdphoto" Target="../media/hdphoto1.wdp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54.png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58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68.jp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microsoft.com/office/2007/relationships/hdphoto" Target="../media/hdphoto1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5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8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94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5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microsoft.com/office/2007/relationships/hdphoto" Target="../media/hdphoto1.wdp"/><Relationship Id="rId10" Type="http://schemas.openxmlformats.org/officeDocument/2006/relationships/image" Target="../media/image113.png"/><Relationship Id="rId4" Type="http://schemas.openxmlformats.org/officeDocument/2006/relationships/image" Target="../media/image5.png"/><Relationship Id="rId9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92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5" y="3785851"/>
            <a:ext cx="396036" cy="231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75" y="0"/>
            <a:ext cx="442595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65" y="5256677"/>
            <a:ext cx="1798635" cy="820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2F4B91-C9BB-41A1-BB25-CEB5BDA57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169057"/>
            <a:ext cx="2974725" cy="654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7137" y="1587500"/>
            <a:ext cx="7658034" cy="1818563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НАСТАВНИЧЕСТВО - КАК ОДИН ИЗ ИНСТРУМЕНТОВ </a:t>
            </a:r>
            <a:r>
              <a:rPr lang="ru-RU" sz="3200" b="1" dirty="0">
                <a:solidFill>
                  <a:srgbClr val="008E5B"/>
                </a:solidFill>
                <a:latin typeface="Montserrat Medium" panose="00000600000000000000" pitchFamily="2" charset="-52"/>
                <a:cs typeface="Gotham Pro" panose="02000503040000020004" pitchFamily="2" charset="0"/>
              </a:rPr>
              <a:t>П</a:t>
            </a:r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ОВЫШЕНИЯ</a:t>
            </a:r>
            <a:b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</a:br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ПРОИЗВОДИТЕЛЬНОСТИ</a:t>
            </a:r>
            <a:b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</a:br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ТРУДА И СНИЖЕНИЯ ПОТЕРЬ</a:t>
            </a:r>
            <a:endParaRPr lang="ru-RU" sz="3200" b="1" dirty="0">
              <a:solidFill>
                <a:srgbClr val="008E5B"/>
              </a:solidFill>
              <a:latin typeface="Montserrat Medium" panose="00000600000000000000" pitchFamily="2" charset="-52"/>
              <a:cs typeface="Gotham Pro" panose="0200050304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1159" y="3725194"/>
            <a:ext cx="5371304" cy="655312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latin typeface="Montserrat Light" panose="00000400000000000000" pitchFamily="2" charset="-52"/>
                <a:cs typeface="Gotham Pro" panose="02000503040000020004" pitchFamily="2" charset="0"/>
              </a:rPr>
              <a:t>Конкурс «Лучшие практики наставничества в Республике Татарстан по итогам 2022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45C388-5FEC-FF09-E43B-C707D1E35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5" y="4373598"/>
            <a:ext cx="396036" cy="231764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5E6D0840-6AB6-73EC-313D-6FC27C59450D}"/>
              </a:ext>
            </a:extLst>
          </p:cNvPr>
          <p:cNvSpPr txBox="1">
            <a:spLocks/>
          </p:cNvSpPr>
          <p:nvPr/>
        </p:nvSpPr>
        <p:spPr>
          <a:xfrm>
            <a:off x="2015079" y="4328876"/>
            <a:ext cx="5371304" cy="655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700" dirty="0">
                <a:latin typeface="Montserrat Light" panose="00000400000000000000" pitchFamily="2" charset="-52"/>
                <a:cs typeface="Gotham Pro" panose="02000503040000020004" pitchFamily="2" charset="0"/>
              </a:rPr>
              <a:t>Номинация: «Прорывные технологии повышения производительности труда»</a:t>
            </a:r>
          </a:p>
        </p:txBody>
      </p:sp>
    </p:spTree>
    <p:extLst>
      <p:ext uri="{BB962C8B-B14F-4D97-AF65-F5344CB8AC3E}">
        <p14:creationId xmlns:p14="http://schemas.microsoft.com/office/powerpoint/2010/main" val="1701858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2FB19-3807-283F-28F0-012AF569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B186374-7891-3BB9-F9D0-B359B4C95BC8}"/>
              </a:ext>
            </a:extLst>
          </p:cNvPr>
          <p:cNvSpPr txBox="1">
            <a:spLocks/>
          </p:cNvSpPr>
          <p:nvPr/>
        </p:nvSpPr>
        <p:spPr>
          <a:xfrm>
            <a:off x="405079" y="361132"/>
            <a:ext cx="4799128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Итоги 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77585-5A1D-0B36-6032-EB26A9335D45}"/>
              </a:ext>
            </a:extLst>
          </p:cNvPr>
          <p:cNvSpPr txBox="1"/>
          <p:nvPr/>
        </p:nvSpPr>
        <p:spPr>
          <a:xfrm>
            <a:off x="258738" y="1337408"/>
            <a:ext cx="115491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оценены преимущества и недостатки наставничества перед внедрением. Было принято решение о внедрении системы наставничества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минимизации потенциальных недостатков системы.</a:t>
            </a:r>
          </a:p>
          <a:p>
            <a:pPr marL="457200" indent="-457200" algn="just">
              <a:buFontTx/>
              <a:buAutoNum type="arabicParenR"/>
            </a:pP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было снизить простои по причине </a:t>
            </a:r>
            <a:r>
              <a:rPr lang="ru-RU" sz="2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НЕдостаточной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квалификации персонала. Контроль по простоям в ТНПК (г. Елабуга) внедрён. Однако ситуация усугублялась тем, что отсутствуют учебные заведения, обучающие по профессии «изготовитель СПИ». Соответственно были внедрены мероприятия по наставничеству для развития работников на предприятии.</a:t>
            </a:r>
          </a:p>
          <a:p>
            <a:pPr marL="457200" indent="-457200" algn="just">
              <a:buAutoNum type="arabicParenR"/>
            </a:pP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внедрены мероприятия указанные далее в презентации. Также поэтапно введена в работу (рассылки, визуализация и пр.) документация для информирования работников (</a:t>
            </a:r>
            <a:r>
              <a:rPr lang="ru-RU" sz="2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см.в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разделе тренеров).</a:t>
            </a:r>
          </a:p>
          <a:p>
            <a:pPr marL="457200" indent="-457200" algn="just">
              <a:buFontTx/>
              <a:buAutoNum type="arabicParenR"/>
            </a:pP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наставничеству позволили удержать на достойном уровне и так низкий уровень брака на ЦПСТ. По итогам 2022 года произошло снижение уровня брака по сравнению с предыдущим годом и составило 0,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пункта (с 1.3 до 1.1%).</a:t>
            </a:r>
          </a:p>
          <a:p>
            <a:pPr marL="457200" indent="-457200" algn="just">
              <a:buAutoNum type="arabicParenR"/>
            </a:pPr>
            <a:endParaRPr lang="ru-RU" sz="20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62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2FB19-3807-283F-28F0-012AF569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39EE98F-F9D7-9B01-9199-8D10641CCE79}"/>
              </a:ext>
            </a:extLst>
          </p:cNvPr>
          <p:cNvGrpSpPr/>
          <p:nvPr/>
        </p:nvGrpSpPr>
        <p:grpSpPr>
          <a:xfrm>
            <a:off x="7374750" y="4780157"/>
            <a:ext cx="3889501" cy="1389261"/>
            <a:chOff x="7347707" y="848456"/>
            <a:chExt cx="3889501" cy="13892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994209-CA17-5CA2-A535-7A288F277B41}"/>
                </a:ext>
              </a:extLst>
            </p:cNvPr>
            <p:cNvSpPr txBox="1"/>
            <p:nvPr/>
          </p:nvSpPr>
          <p:spPr>
            <a:xfrm>
              <a:off x="8399342" y="848456"/>
              <a:ext cx="2074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Montserrat Medium" panose="00000600000000000000" pitchFamily="2" charset="-52"/>
                </a:rPr>
                <a:t>Цель - факт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358945-2871-8943-D23E-8BF446D5D4E9}"/>
                </a:ext>
              </a:extLst>
            </p:cNvPr>
            <p:cNvSpPr txBox="1"/>
            <p:nvPr/>
          </p:nvSpPr>
          <p:spPr>
            <a:xfrm>
              <a:off x="7693017" y="1193306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Montserrat Medium" panose="00000600000000000000" pitchFamily="2" charset="-52"/>
                </a:rPr>
                <a:t>20</a:t>
              </a:r>
              <a:r>
                <a:rPr lang="en-US" sz="2400" dirty="0">
                  <a:latin typeface="Montserrat Medium" panose="00000600000000000000" pitchFamily="2" charset="-52"/>
                </a:rPr>
                <a:t>21</a:t>
              </a:r>
              <a:r>
                <a:rPr lang="ru-RU" sz="2400" dirty="0">
                  <a:latin typeface="Montserrat Medium" panose="00000600000000000000" pitchFamily="2" charset="-52"/>
                </a:rPr>
                <a:t>г.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B7CE4E-527D-9B51-1B17-175934F85FAF}"/>
                </a:ext>
              </a:extLst>
            </p:cNvPr>
            <p:cNvSpPr txBox="1"/>
            <p:nvPr/>
          </p:nvSpPr>
          <p:spPr>
            <a:xfrm>
              <a:off x="9571552" y="1204533"/>
              <a:ext cx="1140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Montserrat Medium" panose="00000600000000000000" pitchFamily="2" charset="-52"/>
                </a:rPr>
                <a:t>202</a:t>
              </a:r>
              <a:r>
                <a:rPr lang="en-US" sz="2400" dirty="0">
                  <a:latin typeface="Montserrat Medium" panose="00000600000000000000" pitchFamily="2" charset="-52"/>
                </a:rPr>
                <a:t>2</a:t>
              </a:r>
              <a:r>
                <a:rPr lang="ru-RU" sz="2400" dirty="0">
                  <a:latin typeface="Montserrat Medium" panose="00000600000000000000" pitchFamily="2" charset="-52"/>
                </a:rPr>
                <a:t>г.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452569-CD19-F055-B274-1231EEB08083}"/>
                </a:ext>
              </a:extLst>
            </p:cNvPr>
            <p:cNvSpPr txBox="1"/>
            <p:nvPr/>
          </p:nvSpPr>
          <p:spPr>
            <a:xfrm>
              <a:off x="7347707" y="1652942"/>
              <a:ext cx="1718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Montserrat Medium" panose="00000600000000000000" pitchFamily="2" charset="-52"/>
                </a:rPr>
                <a:t>2</a:t>
              </a:r>
              <a:r>
                <a:rPr lang="ru-RU" sz="1600" dirty="0">
                  <a:latin typeface="Montserrat Medium" panose="00000600000000000000" pitchFamily="2" charset="-52"/>
                </a:rPr>
                <a:t>шт.</a:t>
              </a:r>
              <a:r>
                <a:rPr lang="ru-RU" sz="3200" dirty="0">
                  <a:latin typeface="Montserrat Medium" panose="00000600000000000000" pitchFamily="2" charset="-52"/>
                </a:rPr>
                <a:t> – </a:t>
              </a:r>
              <a:r>
                <a:rPr lang="ru-RU" sz="3200" dirty="0">
                  <a:solidFill>
                    <a:srgbClr val="E73333"/>
                  </a:solidFill>
                  <a:latin typeface="Montserrat Medium" panose="00000600000000000000" pitchFamily="2" charset="-52"/>
                </a:rPr>
                <a:t>2</a:t>
              </a:r>
              <a:r>
                <a:rPr lang="ru-RU" sz="1400" dirty="0">
                  <a:solidFill>
                    <a:srgbClr val="E73333"/>
                  </a:solidFill>
                  <a:latin typeface="Montserrat Medium" panose="00000600000000000000" pitchFamily="2" charset="-52"/>
                </a:rPr>
                <a:t>шт.</a:t>
              </a:r>
              <a:endParaRPr lang="ru-RU" sz="1400" dirty="0">
                <a:latin typeface="Montserrat Medium" panose="00000600000000000000" pitchFamily="2" charset="-5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5D360B-E0A1-CC44-05DA-F0C3611DF67F}"/>
                </a:ext>
              </a:extLst>
            </p:cNvPr>
            <p:cNvSpPr txBox="1"/>
            <p:nvPr/>
          </p:nvSpPr>
          <p:spPr>
            <a:xfrm>
              <a:off x="9436715" y="1652941"/>
              <a:ext cx="18004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Montserrat Medium" panose="00000600000000000000" pitchFamily="2" charset="-52"/>
                </a:rPr>
                <a:t>2</a:t>
              </a:r>
              <a:r>
                <a:rPr lang="ru-RU" sz="1600" dirty="0">
                  <a:latin typeface="Montserrat Medium" panose="00000600000000000000" pitchFamily="2" charset="-52"/>
                </a:rPr>
                <a:t>шт.</a:t>
              </a:r>
              <a:r>
                <a:rPr lang="ru-RU" sz="3200" dirty="0">
                  <a:latin typeface="Montserrat Medium" panose="00000600000000000000" pitchFamily="2" charset="-52"/>
                </a:rPr>
                <a:t> – </a:t>
              </a:r>
              <a:r>
                <a:rPr lang="en-US" sz="3200" dirty="0">
                  <a:solidFill>
                    <a:srgbClr val="21A85E"/>
                  </a:solidFill>
                  <a:latin typeface="Montserrat Medium" panose="00000600000000000000" pitchFamily="2" charset="-52"/>
                </a:rPr>
                <a:t>0</a:t>
              </a:r>
              <a:r>
                <a:rPr lang="ru-RU" sz="1600" dirty="0">
                  <a:solidFill>
                    <a:srgbClr val="21A85E"/>
                  </a:solidFill>
                  <a:latin typeface="Montserrat Medium" panose="00000600000000000000" pitchFamily="2" charset="-52"/>
                </a:rPr>
                <a:t>шт.</a:t>
              </a:r>
              <a:endParaRPr lang="ru-RU" sz="1600" dirty="0">
                <a:latin typeface="Montserrat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6C1D5EA8-7BD2-DE67-EF18-A3C09D741052}"/>
                </a:ext>
              </a:extLst>
            </p:cNvPr>
            <p:cNvCxnSpPr>
              <a:cxnSpLocks/>
            </p:cNvCxnSpPr>
            <p:nvPr/>
          </p:nvCxnSpPr>
          <p:spPr>
            <a:xfrm>
              <a:off x="9205113" y="1217788"/>
              <a:ext cx="0" cy="1019929"/>
            </a:xfrm>
            <a:prstGeom prst="line">
              <a:avLst/>
            </a:prstGeom>
            <a:ln>
              <a:solidFill>
                <a:srgbClr val="21A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8258AD-B9F7-BC0A-6060-560AE7FDBAF4}"/>
              </a:ext>
            </a:extLst>
          </p:cNvPr>
          <p:cNvSpPr txBox="1"/>
          <p:nvPr/>
        </p:nvSpPr>
        <p:spPr>
          <a:xfrm>
            <a:off x="426511" y="3330091"/>
            <a:ext cx="5132379" cy="5993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 Medium" panose="00000600000000000000" pitchFamily="2" charset="-52"/>
              </a:rPr>
              <a:t>Причины дефектов по рекламациям поступившим в 2021 году</a:t>
            </a:r>
          </a:p>
          <a:p>
            <a:endParaRPr lang="ru-RU" dirty="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30D8F9D-3D7A-457F-9B43-D53B0CD8E539}"/>
              </a:ext>
            </a:extLst>
          </p:cNvPr>
          <p:cNvSpPr/>
          <p:nvPr/>
        </p:nvSpPr>
        <p:spPr>
          <a:xfrm>
            <a:off x="399551" y="3250331"/>
            <a:ext cx="5132380" cy="803620"/>
          </a:xfrm>
          <a:custGeom>
            <a:avLst/>
            <a:gdLst/>
            <a:ahLst/>
            <a:cxnLst/>
            <a:rect l="l" t="t" r="r" b="b"/>
            <a:pathLst>
              <a:path w="2905125" h="2618740">
                <a:moveTo>
                  <a:pt x="85222" y="0"/>
                </a:moveTo>
                <a:lnTo>
                  <a:pt x="35953" y="1331"/>
                </a:lnTo>
                <a:lnTo>
                  <a:pt x="10652" y="10652"/>
                </a:lnTo>
                <a:lnTo>
                  <a:pt x="1331" y="35953"/>
                </a:lnTo>
                <a:lnTo>
                  <a:pt x="0" y="85222"/>
                </a:lnTo>
                <a:lnTo>
                  <a:pt x="0" y="2533221"/>
                </a:lnTo>
                <a:lnTo>
                  <a:pt x="1331" y="2582490"/>
                </a:lnTo>
                <a:lnTo>
                  <a:pt x="10652" y="2607791"/>
                </a:lnTo>
                <a:lnTo>
                  <a:pt x="35953" y="2617112"/>
                </a:lnTo>
                <a:lnTo>
                  <a:pt x="85222" y="2618443"/>
                </a:lnTo>
                <a:lnTo>
                  <a:pt x="2819662" y="2618443"/>
                </a:lnTo>
                <a:lnTo>
                  <a:pt x="2868932" y="2617112"/>
                </a:lnTo>
                <a:lnTo>
                  <a:pt x="2894232" y="2607791"/>
                </a:lnTo>
                <a:lnTo>
                  <a:pt x="2903553" y="2582490"/>
                </a:lnTo>
                <a:lnTo>
                  <a:pt x="2904885" y="2533221"/>
                </a:lnTo>
                <a:lnTo>
                  <a:pt x="2904885" y="85222"/>
                </a:lnTo>
                <a:lnTo>
                  <a:pt x="2903553" y="35953"/>
                </a:lnTo>
                <a:lnTo>
                  <a:pt x="2894232" y="10652"/>
                </a:lnTo>
                <a:lnTo>
                  <a:pt x="2868932" y="1331"/>
                </a:lnTo>
                <a:lnTo>
                  <a:pt x="2819662" y="0"/>
                </a:lnTo>
                <a:lnTo>
                  <a:pt x="85222" y="0"/>
                </a:lnTo>
                <a:close/>
              </a:path>
            </a:pathLst>
          </a:custGeom>
          <a:ln w="28407">
            <a:solidFill>
              <a:srgbClr val="E73333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dirty="0">
              <a:solidFill>
                <a:prstClr val="black"/>
              </a:solidFill>
              <a:latin typeface="Montserrat Medium" pitchFamily="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06A651A-7D3B-4D79-EBE8-FAE5BB879B32}"/>
              </a:ext>
            </a:extLst>
          </p:cNvPr>
          <p:cNvGrpSpPr/>
          <p:nvPr/>
        </p:nvGrpSpPr>
        <p:grpSpPr>
          <a:xfrm>
            <a:off x="2598250" y="4271327"/>
            <a:ext cx="4036357" cy="2197483"/>
            <a:chOff x="8005581" y="1489803"/>
            <a:chExt cx="4138909" cy="18406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384329-0FEC-D330-4FC4-675E0B429886}"/>
                </a:ext>
              </a:extLst>
            </p:cNvPr>
            <p:cNvSpPr txBox="1"/>
            <p:nvPr/>
          </p:nvSpPr>
          <p:spPr>
            <a:xfrm>
              <a:off x="8005581" y="1759200"/>
              <a:ext cx="41389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Не технологичное соединение резьбы 8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 шлифованного ниппеля с раструбом без формовочной пасты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7201A3-6F90-1D57-53F2-D835911F1797}"/>
                </a:ext>
              </a:extLst>
            </p:cNvPr>
            <p:cNvSpPr txBox="1"/>
            <p:nvPr/>
          </p:nvSpPr>
          <p:spPr>
            <a:xfrm>
              <a:off x="8063259" y="1489803"/>
              <a:ext cx="631273" cy="396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Montserrat Medium" panose="00000600000000000000" pitchFamily="2" charset="-52"/>
                </a:rPr>
                <a:t>17%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0A2B75-6ECF-D835-373A-A5DC6C17CAD4}"/>
                </a:ext>
              </a:extLst>
            </p:cNvPr>
            <p:cNvSpPr txBox="1"/>
            <p:nvPr/>
          </p:nvSpPr>
          <p:spPr>
            <a:xfrm>
              <a:off x="8051060" y="2892224"/>
              <a:ext cx="3217230" cy="43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Несоответствие толщины стенки изделия после доработки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4EE42-4DDC-9337-28AD-BD11533E7E31}"/>
                </a:ext>
              </a:extLst>
            </p:cNvPr>
            <p:cNvSpPr txBox="1"/>
            <p:nvPr/>
          </p:nvSpPr>
          <p:spPr>
            <a:xfrm>
              <a:off x="8063259" y="2662406"/>
              <a:ext cx="693590" cy="396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Montserrat Medium" panose="00000600000000000000" pitchFamily="2" charset="-52"/>
                </a:rPr>
                <a:t>83%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B01D31-606E-AD12-756E-57A37E399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5532">
            <a:off x="127341" y="4397534"/>
            <a:ext cx="2323613" cy="2323613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D24A6DE-3252-D93C-52EF-E8714DE5D808}"/>
              </a:ext>
            </a:extLst>
          </p:cNvPr>
          <p:cNvGrpSpPr/>
          <p:nvPr/>
        </p:nvGrpSpPr>
        <p:grpSpPr>
          <a:xfrm>
            <a:off x="2284232" y="5103243"/>
            <a:ext cx="2318108" cy="212249"/>
            <a:chOff x="7680960" y="2418080"/>
            <a:chExt cx="2318108" cy="212249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7034F8DA-2FF0-DBCF-7E7C-074D966B9D6F}"/>
                </a:ext>
              </a:extLst>
            </p:cNvPr>
            <p:cNvCxnSpPr/>
            <p:nvPr/>
          </p:nvCxnSpPr>
          <p:spPr>
            <a:xfrm>
              <a:off x="7680960" y="2418080"/>
              <a:ext cx="280984" cy="199412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01E5DA5F-3AF7-AC65-9F0F-2073841E357B}"/>
                </a:ext>
              </a:extLst>
            </p:cNvPr>
            <p:cNvCxnSpPr>
              <a:cxnSpLocks/>
            </p:cNvCxnSpPr>
            <p:nvPr/>
          </p:nvCxnSpPr>
          <p:spPr>
            <a:xfrm>
              <a:off x="8011525" y="2630329"/>
              <a:ext cx="19875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91651C3-1D9E-4FA9-08B6-37EBABFA9E80}"/>
              </a:ext>
            </a:extLst>
          </p:cNvPr>
          <p:cNvGrpSpPr/>
          <p:nvPr/>
        </p:nvGrpSpPr>
        <p:grpSpPr>
          <a:xfrm>
            <a:off x="2186964" y="6143573"/>
            <a:ext cx="2506088" cy="325237"/>
            <a:chOff x="7418637" y="3508992"/>
            <a:chExt cx="2506088" cy="325237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5E77AB6A-744E-C3BB-CBED-B76A59C3E194}"/>
                </a:ext>
              </a:extLst>
            </p:cNvPr>
            <p:cNvCxnSpPr>
              <a:cxnSpLocks/>
            </p:cNvCxnSpPr>
            <p:nvPr/>
          </p:nvCxnSpPr>
          <p:spPr>
            <a:xfrm>
              <a:off x="7418637" y="3508992"/>
              <a:ext cx="468964" cy="31240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63973F5C-62F4-6291-9E20-2876EF537096}"/>
                </a:ext>
              </a:extLst>
            </p:cNvPr>
            <p:cNvCxnSpPr>
              <a:cxnSpLocks/>
            </p:cNvCxnSpPr>
            <p:nvPr/>
          </p:nvCxnSpPr>
          <p:spPr>
            <a:xfrm>
              <a:off x="7937182" y="3834229"/>
              <a:ext cx="19875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B69C44E-6A23-EFE0-4F2D-2DB2DA280019}"/>
              </a:ext>
            </a:extLst>
          </p:cNvPr>
          <p:cNvGrpSpPr/>
          <p:nvPr/>
        </p:nvGrpSpPr>
        <p:grpSpPr>
          <a:xfrm>
            <a:off x="399551" y="1186789"/>
            <a:ext cx="5159339" cy="1761886"/>
            <a:chOff x="2222580" y="6063122"/>
            <a:chExt cx="5599289" cy="3461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2AE033-7310-73AA-F0E6-6F5A678135FF}"/>
                </a:ext>
              </a:extLst>
            </p:cNvPr>
            <p:cNvSpPr txBox="1"/>
            <p:nvPr/>
          </p:nvSpPr>
          <p:spPr>
            <a:xfrm>
              <a:off x="2456036" y="6425112"/>
              <a:ext cx="5132379" cy="309911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Montserrat Medium" panose="00000600000000000000" pitchFamily="2" charset="-52"/>
                </a:rPr>
                <a:t>Рекламации связанные с качеством выпускаемой продукции ООО «Татнефть-Пресскомпозит» за </a:t>
              </a:r>
            </a:p>
            <a:p>
              <a:pPr algn="ctr"/>
              <a:r>
                <a:rPr lang="ru-RU" dirty="0">
                  <a:latin typeface="Montserrat Medium" panose="00000600000000000000" pitchFamily="2" charset="-52"/>
                </a:rPr>
                <a:t>2022 г. </a:t>
              </a:r>
              <a:r>
                <a:rPr lang="ru-RU" dirty="0">
                  <a:solidFill>
                    <a:srgbClr val="FF0000"/>
                  </a:solidFill>
                  <a:latin typeface="Montserrat Medium" panose="00000600000000000000" pitchFamily="2" charset="-52"/>
                </a:rPr>
                <a:t>не поступали!</a:t>
              </a:r>
            </a:p>
            <a:p>
              <a:endParaRPr lang="ru-RU" dirty="0"/>
            </a:p>
          </p:txBody>
        </p:sp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27CD93B9-04E6-B676-E55F-160D7867B43C}"/>
                </a:ext>
              </a:extLst>
            </p:cNvPr>
            <p:cNvSpPr/>
            <p:nvPr/>
          </p:nvSpPr>
          <p:spPr>
            <a:xfrm>
              <a:off x="2222580" y="6063122"/>
              <a:ext cx="5599289" cy="3323339"/>
            </a:xfrm>
            <a:custGeom>
              <a:avLst/>
              <a:gdLst/>
              <a:ahLst/>
              <a:cxnLst/>
              <a:rect l="l" t="t" r="r" b="b"/>
              <a:pathLst>
                <a:path w="2905125" h="2618740">
                  <a:moveTo>
                    <a:pt x="85222" y="0"/>
                  </a:moveTo>
                  <a:lnTo>
                    <a:pt x="35953" y="1331"/>
                  </a:lnTo>
                  <a:lnTo>
                    <a:pt x="10652" y="10652"/>
                  </a:lnTo>
                  <a:lnTo>
                    <a:pt x="1331" y="35953"/>
                  </a:lnTo>
                  <a:lnTo>
                    <a:pt x="0" y="85222"/>
                  </a:lnTo>
                  <a:lnTo>
                    <a:pt x="0" y="2533221"/>
                  </a:lnTo>
                  <a:lnTo>
                    <a:pt x="1331" y="2582490"/>
                  </a:lnTo>
                  <a:lnTo>
                    <a:pt x="10652" y="2607791"/>
                  </a:lnTo>
                  <a:lnTo>
                    <a:pt x="35953" y="2617112"/>
                  </a:lnTo>
                  <a:lnTo>
                    <a:pt x="85222" y="2618443"/>
                  </a:lnTo>
                  <a:lnTo>
                    <a:pt x="2819662" y="2618443"/>
                  </a:lnTo>
                  <a:lnTo>
                    <a:pt x="2868932" y="2617112"/>
                  </a:lnTo>
                  <a:lnTo>
                    <a:pt x="2894232" y="2607791"/>
                  </a:lnTo>
                  <a:lnTo>
                    <a:pt x="2903553" y="2582490"/>
                  </a:lnTo>
                  <a:lnTo>
                    <a:pt x="2904885" y="2533221"/>
                  </a:lnTo>
                  <a:lnTo>
                    <a:pt x="2904885" y="85222"/>
                  </a:lnTo>
                  <a:lnTo>
                    <a:pt x="2903553" y="35953"/>
                  </a:lnTo>
                  <a:lnTo>
                    <a:pt x="2894232" y="10652"/>
                  </a:lnTo>
                  <a:lnTo>
                    <a:pt x="2868932" y="1331"/>
                  </a:lnTo>
                  <a:lnTo>
                    <a:pt x="2819662" y="0"/>
                  </a:lnTo>
                  <a:lnTo>
                    <a:pt x="85222" y="0"/>
                  </a:lnTo>
                  <a:close/>
                </a:path>
              </a:pathLst>
            </a:custGeom>
            <a:ln w="28407">
              <a:solidFill>
                <a:srgbClr val="28AA64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dirty="0">
                <a:solidFill>
                  <a:prstClr val="black"/>
                </a:solidFill>
                <a:latin typeface="Montserrat Medium" pitchFamily="2" charset="0"/>
              </a:endParaRPr>
            </a:p>
          </p:txBody>
        </p:sp>
      </p:grp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777A7765-7302-522E-DB7D-F460E93B65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210165"/>
              </p:ext>
            </p:extLst>
          </p:nvPr>
        </p:nvGraphicFramePr>
        <p:xfrm>
          <a:off x="6844071" y="160330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6C47690-B0DD-B33B-02A4-4C42FE93421D}"/>
              </a:ext>
            </a:extLst>
          </p:cNvPr>
          <p:cNvCxnSpPr>
            <a:cxnSpLocks/>
          </p:cNvCxnSpPr>
          <p:nvPr/>
        </p:nvCxnSpPr>
        <p:spPr>
          <a:xfrm>
            <a:off x="7402366" y="2723106"/>
            <a:ext cx="3861885" cy="0"/>
          </a:xfrm>
          <a:prstGeom prst="line">
            <a:avLst/>
          </a:prstGeom>
          <a:noFill/>
          <a:ln w="19050" cap="flat" cmpd="sng" algn="ctr">
            <a:solidFill>
              <a:srgbClr val="FF8181"/>
            </a:solidFill>
            <a:prstDash val="lgDashDotDot"/>
            <a:miter lim="800000"/>
          </a:ln>
          <a:effectLst/>
        </p:spPr>
      </p:cxn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D06C8385-0E3D-153A-36FD-4BD2453EB64B}"/>
              </a:ext>
            </a:extLst>
          </p:cNvPr>
          <p:cNvSpPr txBox="1">
            <a:spLocks/>
          </p:cNvSpPr>
          <p:nvPr/>
        </p:nvSpPr>
        <p:spPr>
          <a:xfrm>
            <a:off x="97266" y="295446"/>
            <a:ext cx="7132209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Внешние рекламации ЦПСТ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6744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2FB19-3807-283F-28F0-012AF569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E66EE-178C-BF29-4B35-7CA765B65260}"/>
              </a:ext>
            </a:extLst>
          </p:cNvPr>
          <p:cNvSpPr txBox="1"/>
          <p:nvPr/>
        </p:nvSpPr>
        <p:spPr>
          <a:xfrm>
            <a:off x="6449008" y="3725778"/>
            <a:ext cx="5435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итогам 2022 года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уровня брака составило </a:t>
            </a:r>
            <a:r>
              <a:rPr lang="ru-RU" b="1" dirty="0">
                <a:solidFill>
                  <a:srgbClr val="46C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</a:t>
            </a:r>
            <a:r>
              <a:rPr lang="en-US" b="1" dirty="0">
                <a:solidFill>
                  <a:srgbClr val="46C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rgbClr val="46C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dirty="0">
                <a:solidFill>
                  <a:srgbClr val="46C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что составило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46C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2 059,3 тыс. руб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дополнительной выручки.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43A5F73-C7AF-0D04-D636-E99537EE3DAF}"/>
              </a:ext>
            </a:extLst>
          </p:cNvPr>
          <p:cNvGrpSpPr/>
          <p:nvPr/>
        </p:nvGrpSpPr>
        <p:grpSpPr>
          <a:xfrm>
            <a:off x="7254014" y="2316075"/>
            <a:ext cx="3797400" cy="1358369"/>
            <a:chOff x="7555541" y="659960"/>
            <a:chExt cx="3797400" cy="15777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8ADC9-1AD3-34BF-49FB-819D639BE9A0}"/>
                </a:ext>
              </a:extLst>
            </p:cNvPr>
            <p:cNvSpPr txBox="1"/>
            <p:nvPr/>
          </p:nvSpPr>
          <p:spPr>
            <a:xfrm>
              <a:off x="8357468" y="659960"/>
              <a:ext cx="2074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Montserrat Medium" panose="00000600000000000000" pitchFamily="2" charset="-52"/>
                </a:rPr>
                <a:t>Цель - факт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02A220-67E8-668C-7EBF-D14387434EBF}"/>
                </a:ext>
              </a:extLst>
            </p:cNvPr>
            <p:cNvSpPr txBox="1"/>
            <p:nvPr/>
          </p:nvSpPr>
          <p:spPr>
            <a:xfrm>
              <a:off x="7884441" y="1053978"/>
              <a:ext cx="1077539" cy="536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Montserrat Medium" panose="00000600000000000000" pitchFamily="2" charset="-52"/>
                </a:rPr>
                <a:t>2021г.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64C5E-50D3-309C-64CD-7C00264A4C2D}"/>
                </a:ext>
              </a:extLst>
            </p:cNvPr>
            <p:cNvSpPr txBox="1"/>
            <p:nvPr/>
          </p:nvSpPr>
          <p:spPr>
            <a:xfrm>
              <a:off x="9930756" y="1023611"/>
              <a:ext cx="1140056" cy="536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Montserrat Medium" panose="00000600000000000000" pitchFamily="2" charset="-52"/>
                </a:rPr>
                <a:t>2022г.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36AEA8-6A20-79E4-3681-64FDA4C2E51B}"/>
                </a:ext>
              </a:extLst>
            </p:cNvPr>
            <p:cNvSpPr txBox="1"/>
            <p:nvPr/>
          </p:nvSpPr>
          <p:spPr>
            <a:xfrm>
              <a:off x="7555541" y="1479045"/>
              <a:ext cx="1540806" cy="67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Montserrat Medium" panose="00000600000000000000" pitchFamily="2" charset="-52"/>
                </a:rPr>
                <a:t>1</a:t>
              </a:r>
              <a:r>
                <a:rPr lang="ru-RU" sz="1600" dirty="0">
                  <a:latin typeface="Montserrat Medium" panose="00000600000000000000" pitchFamily="2" charset="-52"/>
                </a:rPr>
                <a:t>%</a:t>
              </a:r>
              <a:r>
                <a:rPr lang="ru-RU" sz="3200" dirty="0">
                  <a:latin typeface="Montserrat Medium" panose="00000600000000000000" pitchFamily="2" charset="-52"/>
                </a:rPr>
                <a:t> - </a:t>
              </a:r>
              <a:r>
                <a:rPr lang="ru-RU" sz="3200" dirty="0">
                  <a:solidFill>
                    <a:srgbClr val="FF0000"/>
                  </a:solidFill>
                  <a:latin typeface="Montserrat Medium" panose="00000600000000000000" pitchFamily="2" charset="-52"/>
                </a:rPr>
                <a:t>1,3</a:t>
              </a:r>
              <a:r>
                <a:rPr lang="ru-RU" sz="1600" dirty="0">
                  <a:latin typeface="Montserrat Medium" panose="00000600000000000000" pitchFamily="2" charset="-52"/>
                </a:rPr>
                <a:t>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D2E75A-8124-A307-0183-CB7314687F15}"/>
                </a:ext>
              </a:extLst>
            </p:cNvPr>
            <p:cNvSpPr txBox="1"/>
            <p:nvPr/>
          </p:nvSpPr>
          <p:spPr>
            <a:xfrm>
              <a:off x="9893887" y="1467154"/>
              <a:ext cx="1459054" cy="67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Montserrat Medium" panose="00000600000000000000" pitchFamily="2" charset="-52"/>
                </a:rPr>
                <a:t>1</a:t>
              </a:r>
              <a:r>
                <a:rPr lang="ru-RU" sz="1600" dirty="0">
                  <a:latin typeface="Montserrat Medium" panose="00000600000000000000" pitchFamily="2" charset="-52"/>
                </a:rPr>
                <a:t>%</a:t>
              </a:r>
              <a:r>
                <a:rPr lang="ru-RU" sz="3200" dirty="0">
                  <a:latin typeface="Montserrat Medium" panose="00000600000000000000" pitchFamily="2" charset="-52"/>
                </a:rPr>
                <a:t> - </a:t>
              </a:r>
              <a:r>
                <a:rPr lang="ru-RU" sz="3200" dirty="0">
                  <a:solidFill>
                    <a:srgbClr val="46C284"/>
                  </a:solidFill>
                  <a:latin typeface="Montserrat Medium" panose="00000600000000000000" pitchFamily="2" charset="-52"/>
                </a:rPr>
                <a:t>1</a:t>
              </a:r>
              <a:r>
                <a:rPr lang="en-US" sz="3200" dirty="0">
                  <a:solidFill>
                    <a:srgbClr val="46C284"/>
                  </a:solidFill>
                  <a:latin typeface="Montserrat Medium" panose="00000600000000000000" pitchFamily="2" charset="-52"/>
                </a:rPr>
                <a:t>,1</a:t>
              </a:r>
              <a:r>
                <a:rPr lang="ru-RU" sz="1600" dirty="0">
                  <a:solidFill>
                    <a:srgbClr val="46C284"/>
                  </a:solidFill>
                  <a:latin typeface="Montserrat Medium" panose="00000600000000000000" pitchFamily="2" charset="-52"/>
                </a:rPr>
                <a:t>%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EC8DAAEE-9E93-F501-4EB0-87627DC50775}"/>
                </a:ext>
              </a:extLst>
            </p:cNvPr>
            <p:cNvCxnSpPr>
              <a:cxnSpLocks/>
            </p:cNvCxnSpPr>
            <p:nvPr/>
          </p:nvCxnSpPr>
          <p:spPr>
            <a:xfrm>
              <a:off x="9347155" y="1217788"/>
              <a:ext cx="0" cy="1019929"/>
            </a:xfrm>
            <a:prstGeom prst="line">
              <a:avLst/>
            </a:prstGeom>
            <a:ln>
              <a:solidFill>
                <a:srgbClr val="21A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CA17AE-BD7E-E09D-863A-CF5BFD6566E7}"/>
              </a:ext>
            </a:extLst>
          </p:cNvPr>
          <p:cNvSpPr txBox="1"/>
          <p:nvPr/>
        </p:nvSpPr>
        <p:spPr>
          <a:xfrm>
            <a:off x="6449008" y="4692852"/>
            <a:ext cx="558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Топ дефектов был определен и определены причины по браку продукции 2022 г.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E050C989-9281-5C06-2CB6-90B0F6C7F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104924"/>
              </p:ext>
            </p:extLst>
          </p:nvPr>
        </p:nvGraphicFramePr>
        <p:xfrm>
          <a:off x="725345" y="3997204"/>
          <a:ext cx="487159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19A4E8A4-D35B-FD6A-A105-8B077F1F8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733435"/>
              </p:ext>
            </p:extLst>
          </p:nvPr>
        </p:nvGraphicFramePr>
        <p:xfrm>
          <a:off x="133089" y="1092308"/>
          <a:ext cx="615055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7AEF726-FE48-ED97-1825-AC97A863825F}"/>
              </a:ext>
            </a:extLst>
          </p:cNvPr>
          <p:cNvCxnSpPr>
            <a:cxnSpLocks/>
          </p:cNvCxnSpPr>
          <p:nvPr/>
        </p:nvCxnSpPr>
        <p:spPr>
          <a:xfrm>
            <a:off x="583422" y="2332637"/>
            <a:ext cx="5553535" cy="0"/>
          </a:xfrm>
          <a:prstGeom prst="line">
            <a:avLst/>
          </a:prstGeom>
          <a:noFill/>
          <a:ln w="19050" cap="flat" cmpd="sng" algn="ctr">
            <a:solidFill>
              <a:srgbClr val="FF8181"/>
            </a:solidFill>
            <a:prstDash val="dash"/>
            <a:miter lim="800000"/>
          </a:ln>
          <a:effectLst/>
        </p:spPr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C284681-498F-D7D1-2908-CBF57E317285}"/>
              </a:ext>
            </a:extLst>
          </p:cNvPr>
          <p:cNvCxnSpPr>
            <a:cxnSpLocks/>
          </p:cNvCxnSpPr>
          <p:nvPr/>
        </p:nvCxnSpPr>
        <p:spPr>
          <a:xfrm>
            <a:off x="1470691" y="5438254"/>
            <a:ext cx="3759200" cy="0"/>
          </a:xfrm>
          <a:prstGeom prst="line">
            <a:avLst/>
          </a:prstGeom>
          <a:noFill/>
          <a:ln w="19050" cap="flat" cmpd="sng" algn="ctr">
            <a:solidFill>
              <a:srgbClr val="FF8181"/>
            </a:solidFill>
            <a:prstDash val="dash"/>
            <a:miter lim="800000"/>
          </a:ln>
          <a:effectLst/>
        </p:spPr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7ADDE39-586B-0201-7E98-F642AF9E0B6E}"/>
              </a:ext>
            </a:extLst>
          </p:cNvPr>
          <p:cNvSpPr txBox="1">
            <a:spLocks/>
          </p:cNvSpPr>
          <p:nvPr/>
        </p:nvSpPr>
        <p:spPr>
          <a:xfrm>
            <a:off x="97266" y="295446"/>
            <a:ext cx="7794877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Внутренняя дефектность ЦПСТ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0703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2FB19-3807-283F-28F0-012AF569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B186374-7891-3BB9-F9D0-B359B4C95BC8}"/>
              </a:ext>
            </a:extLst>
          </p:cNvPr>
          <p:cNvSpPr txBox="1">
            <a:spLocks/>
          </p:cNvSpPr>
          <p:nvPr/>
        </p:nvSpPr>
        <p:spPr>
          <a:xfrm>
            <a:off x="300213" y="185927"/>
            <a:ext cx="2009850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Итоги 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660FB7-9171-8F15-2E33-6B579BB79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8"/>
          <a:stretch/>
        </p:blipFill>
        <p:spPr>
          <a:xfrm>
            <a:off x="627321" y="2586135"/>
            <a:ext cx="4881060" cy="3524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C64152-C12B-BA73-05F5-412419C01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753" y="2127184"/>
            <a:ext cx="3127364" cy="4653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177585-5A1D-0B36-6032-EB26A9335D45}"/>
              </a:ext>
            </a:extLst>
          </p:cNvPr>
          <p:cNvSpPr txBox="1"/>
          <p:nvPr/>
        </p:nvSpPr>
        <p:spPr>
          <a:xfrm>
            <a:off x="153871" y="852990"/>
            <a:ext cx="92895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На основе ежедневного мониторинга потерь были внесены изменения в классификатор простоев с более детальной градацией причин в части квалификации работника. Также было выявлено, что не только наставничество необходимо организовать для развития работников, но и необходимо развитие управленческих навыков среди мастеров. Был разработан регламент </a:t>
            </a:r>
            <a:r>
              <a:rPr lang="ru-RU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УП.05-03 «Управление системой мотивации и развития мастеров».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F140EF-65A7-8B8B-3321-1826D0A44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980" y="2344308"/>
            <a:ext cx="2917858" cy="4271864"/>
          </a:xfrm>
          <a:prstGeom prst="rect">
            <a:avLst/>
          </a:prstGeom>
        </p:spPr>
      </p:pic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id="{8BADE2F6-E494-1B02-1522-2E18981A512F}"/>
              </a:ext>
            </a:extLst>
          </p:cNvPr>
          <p:cNvSpPr/>
          <p:nvPr/>
        </p:nvSpPr>
        <p:spPr>
          <a:xfrm>
            <a:off x="5611475" y="4716380"/>
            <a:ext cx="236721" cy="1394654"/>
          </a:xfrm>
          <a:prstGeom prst="rightBrac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D3F1F856-C996-CE26-DD7A-8AE2569A3EFE}"/>
              </a:ext>
            </a:extLst>
          </p:cNvPr>
          <p:cNvSpPr/>
          <p:nvPr/>
        </p:nvSpPr>
        <p:spPr>
          <a:xfrm rot="19362701">
            <a:off x="5843851" y="5074877"/>
            <a:ext cx="580546" cy="1815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C86446-ADC0-1787-28BF-0DF5FBB906BC}"/>
              </a:ext>
            </a:extLst>
          </p:cNvPr>
          <p:cNvSpPr/>
          <p:nvPr/>
        </p:nvSpPr>
        <p:spPr>
          <a:xfrm>
            <a:off x="7295949" y="3888706"/>
            <a:ext cx="1501541" cy="104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Коммерческая тайна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B97C51A-9581-C8D5-64C1-78DD9D851E9A}"/>
              </a:ext>
            </a:extLst>
          </p:cNvPr>
          <p:cNvSpPr/>
          <p:nvPr/>
        </p:nvSpPr>
        <p:spPr>
          <a:xfrm>
            <a:off x="7295949" y="5062815"/>
            <a:ext cx="1501541" cy="6353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Коммерческая тайна</a:t>
            </a:r>
          </a:p>
        </p:txBody>
      </p:sp>
    </p:spTree>
    <p:extLst>
      <p:ext uri="{BB962C8B-B14F-4D97-AF65-F5344CB8AC3E}">
        <p14:creationId xmlns:p14="http://schemas.microsoft.com/office/powerpoint/2010/main" val="336430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2FB19-3807-283F-28F0-012AF569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B186374-7891-3BB9-F9D0-B359B4C95BC8}"/>
              </a:ext>
            </a:extLst>
          </p:cNvPr>
          <p:cNvSpPr txBox="1">
            <a:spLocks/>
          </p:cNvSpPr>
          <p:nvPr/>
        </p:nvSpPr>
        <p:spPr>
          <a:xfrm>
            <a:off x="405079" y="361132"/>
            <a:ext cx="4799128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Итоги 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67F55-BE1D-EE9E-C01A-D20D32C4654C}"/>
              </a:ext>
            </a:extLst>
          </p:cNvPr>
          <p:cNvSpPr txBox="1"/>
          <p:nvPr/>
        </p:nvSpPr>
        <p:spPr>
          <a:xfrm>
            <a:off x="258738" y="1293865"/>
            <a:ext cx="115491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После проведенных мероприятий по наставничеству 5 месяцев (с января по май 2023 г.) простои по проблеме квалификации </a:t>
            </a:r>
            <a:r>
              <a:rPr lang="ru-RU" sz="2000" dirty="0">
                <a:solidFill>
                  <a:srgbClr val="0D0D0D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уменьшились на 71%.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5 месяцев 2022г.:    БЫЛО = 757 </a:t>
            </a:r>
            <a:r>
              <a:rPr lang="ru-RU" sz="2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За 5 месяцев 2023г. Стало = 218 </a:t>
            </a:r>
            <a:r>
              <a:rPr lang="ru-RU" sz="2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095980-C018-DA26-7A71-862A2D32E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928937"/>
            <a:ext cx="12001500" cy="2333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FFC71-3341-8717-7580-39712FFD96FB}"/>
              </a:ext>
            </a:extLst>
          </p:cNvPr>
          <p:cNvSpPr txBox="1"/>
          <p:nvPr/>
        </p:nvSpPr>
        <p:spPr>
          <a:xfrm>
            <a:off x="258738" y="5788982"/>
            <a:ext cx="11702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Превышений максимально допустимого показателя по причине недостаточной квалификации за период январь-май 2023г. НЕ было.</a:t>
            </a:r>
          </a:p>
        </p:txBody>
      </p:sp>
    </p:spTree>
    <p:extLst>
      <p:ext uri="{BB962C8B-B14F-4D97-AF65-F5344CB8AC3E}">
        <p14:creationId xmlns:p14="http://schemas.microsoft.com/office/powerpoint/2010/main" val="342965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D9122-3DD3-28CE-811B-DD5E71836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14075"/>
          <a:stretch/>
        </p:blipFill>
        <p:spPr>
          <a:xfrm>
            <a:off x="264886" y="207118"/>
            <a:ext cx="4975608" cy="31046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EDC017-6406-DC63-E95C-1097F0646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068" y="2058759"/>
            <a:ext cx="7008396" cy="4106961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2FB19-3807-283F-28F0-012AF569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9F220-F893-1873-FD4A-995DBCD18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86" y="3470008"/>
            <a:ext cx="4176485" cy="31046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9A6377-6B26-8ABC-2086-DC05934C1B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38131" y="3546365"/>
            <a:ext cx="585040" cy="3423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051FE0-8A47-2921-7C80-FBB5A05BFF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38131" y="5823349"/>
            <a:ext cx="585040" cy="3423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BCBD30-3620-AF72-67C4-E2D0967057A9}"/>
              </a:ext>
            </a:extLst>
          </p:cNvPr>
          <p:cNvSpPr txBox="1"/>
          <p:nvPr/>
        </p:nvSpPr>
        <p:spPr>
          <a:xfrm>
            <a:off x="5240494" y="1104651"/>
            <a:ext cx="69429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Montserrat Medium" panose="00000600000000000000" pitchFamily="2" charset="-52"/>
                <a:ea typeface="+mj-ea"/>
                <a:cs typeface="+mj-cs"/>
              </a:rPr>
              <a:t>Расчет </a:t>
            </a:r>
          </a:p>
          <a:p>
            <a:r>
              <a:rPr lang="ru-RU" sz="2800" b="1" dirty="0">
                <a:solidFill>
                  <a:srgbClr val="C00000"/>
                </a:solidFill>
                <a:latin typeface="Montserrat Medium" panose="00000600000000000000" pitchFamily="2" charset="-52"/>
                <a:ea typeface="+mj-ea"/>
                <a:cs typeface="+mj-cs"/>
              </a:rPr>
              <a:t>результативности и эффективности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130838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B0E049-7722-1AF5-AA07-68F099593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10" y="0"/>
            <a:ext cx="442595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FF3489-4BAA-69E9-B903-5214C671F927}"/>
              </a:ext>
            </a:extLst>
          </p:cNvPr>
          <p:cNvSpPr/>
          <p:nvPr/>
        </p:nvSpPr>
        <p:spPr>
          <a:xfrm>
            <a:off x="4506686" y="-93518"/>
            <a:ext cx="6193972" cy="696781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DF6C05-F2B4-C3E1-A2B9-2A0D112BC3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632527"/>
            <a:ext cx="4167782" cy="2773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C852B0-4EA4-EC4F-B1C8-80FDAFFC8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931" y="3596466"/>
            <a:ext cx="4169252" cy="27735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924F02-83AE-8CC0-BFF8-D6B8C2A2B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657" y="2311341"/>
            <a:ext cx="1077086" cy="24039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011FB-70A6-8DD1-7D6F-8415698A13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5" y="3785851"/>
            <a:ext cx="396036" cy="231764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C9E289D6-4B8F-622F-8CEA-F26A6F1DD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1159" y="3752945"/>
            <a:ext cx="5371304" cy="594655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latin typeface="Montserrat Light" panose="00000400000000000000" pitchFamily="2" charset="-52"/>
              </a:rPr>
              <a:t>Работник – это зеркало. Показывает в работе то, что в них вкладываешь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3C01DF-D12F-C507-41FE-6EC88A3CA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169057"/>
            <a:ext cx="2974725" cy="65490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6F3187-EA41-A4AB-9751-363B51C36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137" y="2021462"/>
            <a:ext cx="10265778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ПИЛОТНЫЙ ПРОЕКТ</a:t>
            </a:r>
            <a:b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</a:br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1 ЭТАП</a:t>
            </a:r>
            <a:endParaRPr lang="ru-RU" sz="3200" b="1" dirty="0">
              <a:solidFill>
                <a:srgbClr val="008E5B"/>
              </a:solidFill>
              <a:latin typeface="Montserrat Medium" panose="00000600000000000000" pitchFamily="2" charset="-52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9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AB5B57-38EE-3057-4649-E88C1A21E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50" y="3983779"/>
            <a:ext cx="2797085" cy="26290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721CAE-7280-47AF-85BE-5E7FDB8E99FA}"/>
              </a:ext>
            </a:extLst>
          </p:cNvPr>
          <p:cNvSpPr txBox="1"/>
          <p:nvPr/>
        </p:nvSpPr>
        <p:spPr>
          <a:xfrm>
            <a:off x="527053" y="259466"/>
            <a:ext cx="1136260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09570"/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Выбран пилотный поток – </a:t>
            </a:r>
          </a:p>
          <a:p>
            <a:pPr defTabSz="609570"/>
            <a:r>
              <a:rPr lang="ru-RU" sz="3200" dirty="0">
                <a:solidFill>
                  <a:srgbClr val="CD9009"/>
                </a:solidFill>
                <a:latin typeface="Verdana"/>
                <a:ea typeface="Verdana"/>
                <a:cs typeface="Verdana"/>
              </a:rPr>
              <a:t>Цех по производству стеклопластиковых труб (СПТ)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8511" y="3800094"/>
            <a:ext cx="2334293" cy="461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>
              <a:lnSpc>
                <a:spcPct val="150000"/>
              </a:lnSpc>
            </a:pPr>
            <a:r>
              <a:rPr lang="ru-RU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Причины выбора: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DBED8F-FFF0-1805-215C-4E6E4322C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11" y="1389417"/>
            <a:ext cx="3587243" cy="23872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17204C-83DE-6AD5-C311-A01A1E6FF7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127" y="1390258"/>
            <a:ext cx="3587243" cy="2386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DF71A1-E2C4-C009-2B2C-64CEDD5C8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4295" y="1256937"/>
            <a:ext cx="2835340" cy="256609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6630EC6-445B-0577-30FE-1B634B204111}"/>
              </a:ext>
            </a:extLst>
          </p:cNvPr>
          <p:cNvSpPr/>
          <p:nvPr/>
        </p:nvSpPr>
        <p:spPr>
          <a:xfrm>
            <a:off x="678511" y="4304482"/>
            <a:ext cx="7447859" cy="2308324"/>
          </a:xfrm>
          <a:prstGeom prst="rect">
            <a:avLst/>
          </a:prstGeom>
          <a:solidFill>
            <a:srgbClr val="FFC000"/>
          </a:solidFill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411" indent="-243411" algn="just" defTabSz="609570">
              <a:buFont typeface="+mj-lt"/>
              <a:buAutoNum type="arabicPeriod"/>
            </a:pPr>
            <a:r>
              <a:rPr lang="ru-RU" sz="1600" b="1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Большая доля выручки. </a:t>
            </a:r>
            <a:r>
              <a:rPr lang="ru-RU" sz="160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Доля выручки по стеклопластиковым трубам составляет 66% от всей выручки ТНПК.</a:t>
            </a:r>
          </a:p>
          <a:p>
            <a:pPr marL="243411" indent="-243411" algn="just" defTabSz="609570">
              <a:buFont typeface="+mj-lt"/>
              <a:buAutoNum type="arabicPeriod"/>
            </a:pPr>
            <a:r>
              <a:rPr lang="ru-RU" sz="1600" b="1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Недостаток мощности. </a:t>
            </a:r>
            <a:r>
              <a:rPr lang="ru-RU" sz="160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Необходимо повышение производительности по трубам для увеличения объема производства ключевому заказчику (</a:t>
            </a:r>
            <a:r>
              <a:rPr lang="ru-RU" sz="1600" i="1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подтверждена потребность заказчиком до 2030 года, превышающая возможность ТНПК при существующем уровне производительности</a:t>
            </a:r>
            <a:r>
              <a:rPr lang="ru-RU" sz="160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).</a:t>
            </a:r>
          </a:p>
          <a:p>
            <a:pPr marL="243411" indent="-243411" algn="just" defTabSz="609570">
              <a:buFont typeface="+mj-lt"/>
              <a:buAutoNum type="arabicPeriod"/>
            </a:pPr>
            <a:r>
              <a:rPr lang="ru-RU" sz="1600" b="1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Низкая эффективность работы оборудования.</a:t>
            </a:r>
          </a:p>
          <a:p>
            <a:pPr marL="243411" indent="-243411" algn="just" defTabSz="609570">
              <a:buFont typeface="+mj-lt"/>
              <a:buAutoNum type="arabicPeriod"/>
            </a:pPr>
            <a:r>
              <a:rPr lang="ru-RU" sz="1600" b="1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Можно применить все методики ФЦК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2F4F74-ECE1-EC0A-AC8A-088F16E4D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43" y="120154"/>
            <a:ext cx="2317186" cy="5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63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675E21-1B94-3EA5-5BBE-729F8361BFD7}"/>
              </a:ext>
            </a:extLst>
          </p:cNvPr>
          <p:cNvSpPr/>
          <p:nvPr/>
        </p:nvSpPr>
        <p:spPr>
          <a:xfrm>
            <a:off x="117764" y="1609931"/>
            <a:ext cx="11956473" cy="3043359"/>
          </a:xfrm>
          <a:prstGeom prst="rect">
            <a:avLst/>
          </a:prstGeom>
          <a:solidFill>
            <a:schemeClr val="accent6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2EA88426-9032-4C87-B13C-830A1D5AB2B3}"/>
              </a:ext>
            </a:extLst>
          </p:cNvPr>
          <p:cNvSpPr txBox="1"/>
          <p:nvPr/>
        </p:nvSpPr>
        <p:spPr>
          <a:xfrm>
            <a:off x="4827256" y="1617961"/>
            <a:ext cx="3366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867" dirty="0">
                <a:solidFill>
                  <a:srgbClr val="CA356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Лидеры направлений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3CDBF4EF-6AE2-410B-8F8A-2E822AAA5904}"/>
              </a:ext>
            </a:extLst>
          </p:cNvPr>
          <p:cNvSpPr txBox="1"/>
          <p:nvPr/>
        </p:nvSpPr>
        <p:spPr>
          <a:xfrm>
            <a:off x="550676" y="3528553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Губайдуллин Азат </a:t>
            </a:r>
            <a:r>
              <a:rPr lang="ru-RU" sz="1067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Ильдусович</a:t>
            </a:r>
            <a:endParaRPr lang="ru-RU" sz="1067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D8E41064-7800-4705-B573-50FED295F923}"/>
              </a:ext>
            </a:extLst>
          </p:cNvPr>
          <p:cNvSpPr txBox="1"/>
          <p:nvPr/>
        </p:nvSpPr>
        <p:spPr>
          <a:xfrm>
            <a:off x="2373609" y="3521340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Мельникова Татьяна Викторовна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4EB769CA-4E90-47F5-B966-D59916D5DF9E}"/>
              </a:ext>
            </a:extLst>
          </p:cNvPr>
          <p:cNvSpPr txBox="1"/>
          <p:nvPr/>
        </p:nvSpPr>
        <p:spPr>
          <a:xfrm>
            <a:off x="4358309" y="3523141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Магафуров Айрат Равкатович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D71E4E6-903D-4E88-8B3D-67E002BC2C79}"/>
              </a:ext>
            </a:extLst>
          </p:cNvPr>
          <p:cNvSpPr txBox="1"/>
          <p:nvPr/>
        </p:nvSpPr>
        <p:spPr>
          <a:xfrm>
            <a:off x="6297923" y="3545749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Ходакова Наталья Николаевна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D3071A1A-F3D9-4FCC-9DA3-D846488796D7}"/>
              </a:ext>
            </a:extLst>
          </p:cNvPr>
          <p:cNvSpPr txBox="1"/>
          <p:nvPr/>
        </p:nvSpPr>
        <p:spPr>
          <a:xfrm>
            <a:off x="550676" y="4190260"/>
            <a:ext cx="13742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Руководитель Программы</a:t>
            </a: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38C50EE8-90ED-4CF9-A863-3DC07D679083}"/>
              </a:ext>
            </a:extLst>
          </p:cNvPr>
          <p:cNvSpPr txBox="1"/>
          <p:nvPr/>
        </p:nvSpPr>
        <p:spPr>
          <a:xfrm>
            <a:off x="2107262" y="4201886"/>
            <a:ext cx="190791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 направления «Декомпозиция целей»</a:t>
            </a:r>
          </a:p>
        </p:txBody>
      </p:sp>
      <p:sp>
        <p:nvSpPr>
          <p:cNvPr id="63" name="TextBox 23">
            <a:extLst>
              <a:ext uri="{FF2B5EF4-FFF2-40B4-BE49-F238E27FC236}">
                <a16:creationId xmlns:a16="http://schemas.microsoft.com/office/drawing/2014/main" id="{D555F884-D6A9-43D8-9614-806822207BE4}"/>
              </a:ext>
            </a:extLst>
          </p:cNvPr>
          <p:cNvSpPr txBox="1"/>
          <p:nvPr/>
        </p:nvSpPr>
        <p:spPr>
          <a:xfrm>
            <a:off x="4052105" y="4201886"/>
            <a:ext cx="198660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 направления «Оптимизация потоков»</a:t>
            </a:r>
          </a:p>
        </p:txBody>
      </p:sp>
      <p:sp>
        <p:nvSpPr>
          <p:cNvPr id="64" name="TextBox 23">
            <a:extLst>
              <a:ext uri="{FF2B5EF4-FFF2-40B4-BE49-F238E27FC236}">
                <a16:creationId xmlns:a16="http://schemas.microsoft.com/office/drawing/2014/main" id="{76C2DEE1-486A-478B-9532-02E1353EE0F1}"/>
              </a:ext>
            </a:extLst>
          </p:cNvPr>
          <p:cNvSpPr txBox="1"/>
          <p:nvPr/>
        </p:nvSpPr>
        <p:spPr>
          <a:xfrm>
            <a:off x="6181364" y="4190260"/>
            <a:ext cx="172321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 направления «Обучение»</a:t>
            </a:r>
          </a:p>
        </p:txBody>
      </p:sp>
      <p:sp>
        <p:nvSpPr>
          <p:cNvPr id="66" name="TextBox 23">
            <a:extLst>
              <a:ext uri="{FF2B5EF4-FFF2-40B4-BE49-F238E27FC236}">
                <a16:creationId xmlns:a16="http://schemas.microsoft.com/office/drawing/2014/main" id="{740AAA81-1E1A-49CD-9767-94554ED97596}"/>
              </a:ext>
            </a:extLst>
          </p:cNvPr>
          <p:cNvSpPr txBox="1"/>
          <p:nvPr/>
        </p:nvSpPr>
        <p:spPr>
          <a:xfrm>
            <a:off x="8298872" y="3540832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Белосвет Татьяна Юрьевна</a:t>
            </a:r>
          </a:p>
        </p:txBody>
      </p:sp>
      <p:sp>
        <p:nvSpPr>
          <p:cNvPr id="67" name="TextBox 23">
            <a:extLst>
              <a:ext uri="{FF2B5EF4-FFF2-40B4-BE49-F238E27FC236}">
                <a16:creationId xmlns:a16="http://schemas.microsoft.com/office/drawing/2014/main" id="{8B8C2DD9-4417-4BCE-91CD-198F361F0C13}"/>
              </a:ext>
            </a:extLst>
          </p:cNvPr>
          <p:cNvSpPr txBox="1"/>
          <p:nvPr/>
        </p:nvSpPr>
        <p:spPr>
          <a:xfrm>
            <a:off x="7890163" y="4190970"/>
            <a:ext cx="238442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 направления «Управление изменениями»</a:t>
            </a:r>
          </a:p>
        </p:txBody>
      </p:sp>
      <p:sp>
        <p:nvSpPr>
          <p:cNvPr id="60" name="TextBox 23">
            <a:extLst>
              <a:ext uri="{FF2B5EF4-FFF2-40B4-BE49-F238E27FC236}">
                <a16:creationId xmlns:a16="http://schemas.microsoft.com/office/drawing/2014/main" id="{0CAC46CB-B7D1-A840-589B-446F3EA4D3F6}"/>
              </a:ext>
            </a:extLst>
          </p:cNvPr>
          <p:cNvSpPr txBox="1"/>
          <p:nvPr/>
        </p:nvSpPr>
        <p:spPr>
          <a:xfrm>
            <a:off x="10233963" y="4149933"/>
            <a:ext cx="1506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Администратор Программы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E033F9-1ABE-84F2-4976-0B22C3AD8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31" y="2302099"/>
            <a:ext cx="985644" cy="12570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6F7D1A-3149-246C-050E-070A976390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285" y="2202266"/>
            <a:ext cx="894193" cy="1339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242A8-6BE8-F292-4F05-F01FCCB790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368" y="2291216"/>
            <a:ext cx="974115" cy="12679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F66CEC-8D99-EC74-A922-BD246DF5D1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330" y="2202265"/>
            <a:ext cx="1042844" cy="1348924"/>
          </a:xfrm>
          <a:prstGeom prst="rect">
            <a:avLst/>
          </a:prstGeom>
        </p:spPr>
      </p:pic>
      <p:sp>
        <p:nvSpPr>
          <p:cNvPr id="31" name="TextBox 23">
            <a:extLst>
              <a:ext uri="{FF2B5EF4-FFF2-40B4-BE49-F238E27FC236}">
                <a16:creationId xmlns:a16="http://schemas.microsoft.com/office/drawing/2014/main" id="{A64D17B9-05EA-F9EA-5CFB-806A64A609B6}"/>
              </a:ext>
            </a:extLst>
          </p:cNvPr>
          <p:cNvSpPr txBox="1"/>
          <p:nvPr/>
        </p:nvSpPr>
        <p:spPr>
          <a:xfrm>
            <a:off x="10300329" y="3582525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Ибрагимова Динара Мидхатевна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9E81C9-400A-E460-610A-70CDE46146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710" y="2287469"/>
            <a:ext cx="917455" cy="1249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D81003-C156-D8AE-9B5E-802404BE49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6007" y="2270665"/>
            <a:ext cx="1042845" cy="1283267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B64FAD6-0566-3662-C3D4-E0C7709DDECA}"/>
              </a:ext>
            </a:extLst>
          </p:cNvPr>
          <p:cNvSpPr txBox="1">
            <a:spLocks/>
          </p:cNvSpPr>
          <p:nvPr/>
        </p:nvSpPr>
        <p:spPr>
          <a:xfrm>
            <a:off x="153871" y="394602"/>
            <a:ext cx="10030257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Команда пилотного проекта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1589E7-EDBC-F02B-733F-9001B60633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23">
            <a:extLst>
              <a:ext uri="{FF2B5EF4-FFF2-40B4-BE49-F238E27FC236}">
                <a16:creationId xmlns:a16="http://schemas.microsoft.com/office/drawing/2014/main" id="{FD84F058-9EC8-4D6E-95CE-6BE3CEBAB936}"/>
              </a:ext>
            </a:extLst>
          </p:cNvPr>
          <p:cNvSpPr txBox="1"/>
          <p:nvPr/>
        </p:nvSpPr>
        <p:spPr>
          <a:xfrm>
            <a:off x="1164666" y="5556460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Смирнов </a:t>
            </a:r>
          </a:p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Олег </a:t>
            </a:r>
          </a:p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Петрович</a:t>
            </a: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4EA70BBB-DE70-4E46-A0DA-D10BF2E8BA96}"/>
              </a:ext>
            </a:extLst>
          </p:cNvPr>
          <p:cNvSpPr txBox="1"/>
          <p:nvPr/>
        </p:nvSpPr>
        <p:spPr>
          <a:xfrm>
            <a:off x="2560940" y="5556461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Файзрахманов Ильназ Мирфаязович</a:t>
            </a:r>
          </a:p>
        </p:txBody>
      </p:sp>
      <p:sp>
        <p:nvSpPr>
          <p:cNvPr id="44" name="TextBox 23">
            <a:extLst>
              <a:ext uri="{FF2B5EF4-FFF2-40B4-BE49-F238E27FC236}">
                <a16:creationId xmlns:a16="http://schemas.microsoft.com/office/drawing/2014/main" id="{1958C0F8-50E5-470A-9AA1-109478B5E1B4}"/>
              </a:ext>
            </a:extLst>
          </p:cNvPr>
          <p:cNvSpPr txBox="1"/>
          <p:nvPr/>
        </p:nvSpPr>
        <p:spPr>
          <a:xfrm>
            <a:off x="3991810" y="5556461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Шабалин Вячеслав Анатольевич</a:t>
            </a:r>
          </a:p>
        </p:txBody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AF64DFC5-CE35-49F7-AA18-0FBB21D4F73B}"/>
              </a:ext>
            </a:extLst>
          </p:cNvPr>
          <p:cNvSpPr txBox="1"/>
          <p:nvPr/>
        </p:nvSpPr>
        <p:spPr>
          <a:xfrm>
            <a:off x="5354968" y="5519929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Антонов Дмитрий Олегович</a:t>
            </a:r>
          </a:p>
        </p:txBody>
      </p:sp>
      <p:sp>
        <p:nvSpPr>
          <p:cNvPr id="46" name="TextBox 23">
            <a:extLst>
              <a:ext uri="{FF2B5EF4-FFF2-40B4-BE49-F238E27FC236}">
                <a16:creationId xmlns:a16="http://schemas.microsoft.com/office/drawing/2014/main" id="{7718BBB9-502F-4F81-B401-5D33F0155286}"/>
              </a:ext>
            </a:extLst>
          </p:cNvPr>
          <p:cNvSpPr txBox="1"/>
          <p:nvPr/>
        </p:nvSpPr>
        <p:spPr>
          <a:xfrm>
            <a:off x="1185039" y="6056920"/>
            <a:ext cx="159481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Ведущий инженер-технолог</a:t>
            </a:r>
          </a:p>
        </p:txBody>
      </p:sp>
      <p:sp>
        <p:nvSpPr>
          <p:cNvPr id="54" name="TextBox 23">
            <a:extLst>
              <a:ext uri="{FF2B5EF4-FFF2-40B4-BE49-F238E27FC236}">
                <a16:creationId xmlns:a16="http://schemas.microsoft.com/office/drawing/2014/main" id="{711CF5D7-B480-4A10-94F1-10BB558FF8E0}"/>
              </a:ext>
            </a:extLst>
          </p:cNvPr>
          <p:cNvSpPr txBox="1"/>
          <p:nvPr/>
        </p:nvSpPr>
        <p:spPr>
          <a:xfrm>
            <a:off x="6623529" y="5539664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Сарсадских Павел Васильевич</a:t>
            </a:r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id="{BD7C20A7-7FB0-4E4E-95F2-C21838D63608}"/>
              </a:ext>
            </a:extLst>
          </p:cNvPr>
          <p:cNvSpPr txBox="1"/>
          <p:nvPr/>
        </p:nvSpPr>
        <p:spPr>
          <a:xfrm>
            <a:off x="8144988" y="5576195"/>
            <a:ext cx="13742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Ягфаров Руслан Фасихович</a:t>
            </a: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7E874DE2-00D5-4BF1-A4AC-92876966860C}"/>
              </a:ext>
            </a:extLst>
          </p:cNvPr>
          <p:cNvSpPr txBox="1"/>
          <p:nvPr/>
        </p:nvSpPr>
        <p:spPr>
          <a:xfrm>
            <a:off x="9487044" y="5576195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Магсумов Ильдар Саитянович</a:t>
            </a:r>
          </a:p>
        </p:txBody>
      </p:sp>
      <p:sp>
        <p:nvSpPr>
          <p:cNvPr id="57" name="TextBox 23">
            <a:extLst>
              <a:ext uri="{FF2B5EF4-FFF2-40B4-BE49-F238E27FC236}">
                <a16:creationId xmlns:a16="http://schemas.microsoft.com/office/drawing/2014/main" id="{BF99AC7D-A1D2-4DF1-91E1-62857DD206F4}"/>
              </a:ext>
            </a:extLst>
          </p:cNvPr>
          <p:cNvSpPr txBox="1"/>
          <p:nvPr/>
        </p:nvSpPr>
        <p:spPr>
          <a:xfrm>
            <a:off x="10835179" y="2918510"/>
            <a:ext cx="13742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Мирсаидов</a:t>
            </a: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Ленар Наилевич</a:t>
            </a:r>
          </a:p>
        </p:txBody>
      </p:sp>
      <p:sp>
        <p:nvSpPr>
          <p:cNvPr id="71" name="TextBox 23">
            <a:extLst>
              <a:ext uri="{FF2B5EF4-FFF2-40B4-BE49-F238E27FC236}">
                <a16:creationId xmlns:a16="http://schemas.microsoft.com/office/drawing/2014/main" id="{9D55DD74-DB0C-4FFC-9659-E792AF401154}"/>
              </a:ext>
            </a:extLst>
          </p:cNvPr>
          <p:cNvSpPr txBox="1"/>
          <p:nvPr/>
        </p:nvSpPr>
        <p:spPr>
          <a:xfrm>
            <a:off x="2680765" y="6056920"/>
            <a:ext cx="1184153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Ведущий инженер-технолог</a:t>
            </a:r>
          </a:p>
        </p:txBody>
      </p:sp>
      <p:sp>
        <p:nvSpPr>
          <p:cNvPr id="72" name="TextBox 23">
            <a:extLst>
              <a:ext uri="{FF2B5EF4-FFF2-40B4-BE49-F238E27FC236}">
                <a16:creationId xmlns:a16="http://schemas.microsoft.com/office/drawing/2014/main" id="{FAD42D3F-0B93-4562-B239-3854ED1EA124}"/>
              </a:ext>
            </a:extLst>
          </p:cNvPr>
          <p:cNvSpPr txBox="1"/>
          <p:nvPr/>
        </p:nvSpPr>
        <p:spPr>
          <a:xfrm>
            <a:off x="5496506" y="6020389"/>
            <a:ext cx="1184153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Заместитель главного механика</a:t>
            </a:r>
          </a:p>
        </p:txBody>
      </p:sp>
      <p:sp>
        <p:nvSpPr>
          <p:cNvPr id="73" name="TextBox 23">
            <a:extLst>
              <a:ext uri="{FF2B5EF4-FFF2-40B4-BE49-F238E27FC236}">
                <a16:creationId xmlns:a16="http://schemas.microsoft.com/office/drawing/2014/main" id="{B83E913C-48F6-44EC-8D5B-9CA564CC9CE0}"/>
              </a:ext>
            </a:extLst>
          </p:cNvPr>
          <p:cNvSpPr txBox="1"/>
          <p:nvPr/>
        </p:nvSpPr>
        <p:spPr>
          <a:xfrm>
            <a:off x="3802836" y="6037348"/>
            <a:ext cx="179475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Заместитель начальника отдела главного технолога</a:t>
            </a:r>
          </a:p>
        </p:txBody>
      </p:sp>
      <p:sp>
        <p:nvSpPr>
          <p:cNvPr id="74" name="TextBox 23">
            <a:extLst>
              <a:ext uri="{FF2B5EF4-FFF2-40B4-BE49-F238E27FC236}">
                <a16:creationId xmlns:a16="http://schemas.microsoft.com/office/drawing/2014/main" id="{1A7FCB9C-D89C-46CB-8D7B-939077FCFCDE}"/>
              </a:ext>
            </a:extLst>
          </p:cNvPr>
          <p:cNvSpPr txBox="1"/>
          <p:nvPr/>
        </p:nvSpPr>
        <p:spPr>
          <a:xfrm>
            <a:off x="6695033" y="6020390"/>
            <a:ext cx="1184153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933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Руководитель группы по АСУ ТП и КИПиА</a:t>
            </a:r>
          </a:p>
        </p:txBody>
      </p:sp>
      <p:sp>
        <p:nvSpPr>
          <p:cNvPr id="75" name="TextBox 23">
            <a:extLst>
              <a:ext uri="{FF2B5EF4-FFF2-40B4-BE49-F238E27FC236}">
                <a16:creationId xmlns:a16="http://schemas.microsoft.com/office/drawing/2014/main" id="{A5AF8013-1C62-41C2-967E-2D22CF83C47B}"/>
              </a:ext>
            </a:extLst>
          </p:cNvPr>
          <p:cNvSpPr txBox="1"/>
          <p:nvPr/>
        </p:nvSpPr>
        <p:spPr>
          <a:xfrm>
            <a:off x="8086288" y="6108216"/>
            <a:ext cx="154339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Ведущий инженер по качеству</a:t>
            </a:r>
          </a:p>
        </p:txBody>
      </p:sp>
      <p:sp>
        <p:nvSpPr>
          <p:cNvPr id="76" name="TextBox 23">
            <a:extLst>
              <a:ext uri="{FF2B5EF4-FFF2-40B4-BE49-F238E27FC236}">
                <a16:creationId xmlns:a16="http://schemas.microsoft.com/office/drawing/2014/main" id="{13AD6E1D-2302-4A73-854D-EB6D3F7B2B3F}"/>
              </a:ext>
            </a:extLst>
          </p:cNvPr>
          <p:cNvSpPr txBox="1"/>
          <p:nvPr/>
        </p:nvSpPr>
        <p:spPr>
          <a:xfrm>
            <a:off x="9467489" y="6108216"/>
            <a:ext cx="155432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Начальник отдела качества</a:t>
            </a:r>
          </a:p>
        </p:txBody>
      </p:sp>
      <p:sp>
        <p:nvSpPr>
          <p:cNvPr id="77" name="TextBox 23">
            <a:extLst>
              <a:ext uri="{FF2B5EF4-FFF2-40B4-BE49-F238E27FC236}">
                <a16:creationId xmlns:a16="http://schemas.microsoft.com/office/drawing/2014/main" id="{F7E1146C-84AE-4D0C-A143-7CB180A1EE8F}"/>
              </a:ext>
            </a:extLst>
          </p:cNvPr>
          <p:cNvSpPr txBox="1"/>
          <p:nvPr/>
        </p:nvSpPr>
        <p:spPr>
          <a:xfrm>
            <a:off x="10948046" y="3399236"/>
            <a:ext cx="1184153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933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Начальник участка упаковки ГП</a:t>
            </a:r>
          </a:p>
        </p:txBody>
      </p:sp>
      <p:sp>
        <p:nvSpPr>
          <p:cNvPr id="70" name="TextBox 23">
            <a:extLst>
              <a:ext uri="{FF2B5EF4-FFF2-40B4-BE49-F238E27FC236}">
                <a16:creationId xmlns:a16="http://schemas.microsoft.com/office/drawing/2014/main" id="{326081C3-2955-2AE9-79D5-EDDB8341BE2D}"/>
              </a:ext>
            </a:extLst>
          </p:cNvPr>
          <p:cNvSpPr txBox="1"/>
          <p:nvPr/>
        </p:nvSpPr>
        <p:spPr>
          <a:xfrm>
            <a:off x="-82203" y="2931888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Тихонов Алексей Николаевич</a:t>
            </a:r>
          </a:p>
        </p:txBody>
      </p:sp>
      <p:sp>
        <p:nvSpPr>
          <p:cNvPr id="78" name="TextBox 23">
            <a:extLst>
              <a:ext uri="{FF2B5EF4-FFF2-40B4-BE49-F238E27FC236}">
                <a16:creationId xmlns:a16="http://schemas.microsoft.com/office/drawing/2014/main" id="{37854715-F7A3-113A-2939-EF8D86BFAA2F}"/>
              </a:ext>
            </a:extLst>
          </p:cNvPr>
          <p:cNvSpPr txBox="1"/>
          <p:nvPr/>
        </p:nvSpPr>
        <p:spPr>
          <a:xfrm>
            <a:off x="1314071" y="2931887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Данилов Дмитрий Иванович</a:t>
            </a:r>
          </a:p>
        </p:txBody>
      </p:sp>
      <p:sp>
        <p:nvSpPr>
          <p:cNvPr id="79" name="TextBox 23">
            <a:extLst>
              <a:ext uri="{FF2B5EF4-FFF2-40B4-BE49-F238E27FC236}">
                <a16:creationId xmlns:a16="http://schemas.microsoft.com/office/drawing/2014/main" id="{D607170A-1F9E-B429-A145-587762A0F55D}"/>
              </a:ext>
            </a:extLst>
          </p:cNvPr>
          <p:cNvSpPr txBox="1"/>
          <p:nvPr/>
        </p:nvSpPr>
        <p:spPr>
          <a:xfrm>
            <a:off x="6809837" y="2892290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Халмурзаев Олег Рустамович</a:t>
            </a:r>
          </a:p>
        </p:txBody>
      </p:sp>
      <p:sp>
        <p:nvSpPr>
          <p:cNvPr id="80" name="TextBox 23">
            <a:extLst>
              <a:ext uri="{FF2B5EF4-FFF2-40B4-BE49-F238E27FC236}">
                <a16:creationId xmlns:a16="http://schemas.microsoft.com/office/drawing/2014/main" id="{02D6E167-168E-668F-1781-9354DE2EFE53}"/>
              </a:ext>
            </a:extLst>
          </p:cNvPr>
          <p:cNvSpPr txBox="1"/>
          <p:nvPr/>
        </p:nvSpPr>
        <p:spPr>
          <a:xfrm>
            <a:off x="4107563" y="2931887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Чекорин Евгений Юрьевич </a:t>
            </a:r>
          </a:p>
        </p:txBody>
      </p:sp>
      <p:sp>
        <p:nvSpPr>
          <p:cNvPr id="81" name="TextBox 23">
            <a:extLst>
              <a:ext uri="{FF2B5EF4-FFF2-40B4-BE49-F238E27FC236}">
                <a16:creationId xmlns:a16="http://schemas.microsoft.com/office/drawing/2014/main" id="{FF6762FF-CDFF-9A2E-89C0-61D070C5AE59}"/>
              </a:ext>
            </a:extLst>
          </p:cNvPr>
          <p:cNvSpPr txBox="1"/>
          <p:nvPr/>
        </p:nvSpPr>
        <p:spPr>
          <a:xfrm>
            <a:off x="-5021" y="3432347"/>
            <a:ext cx="118415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Начальник ЦПСТ</a:t>
            </a:r>
          </a:p>
        </p:txBody>
      </p:sp>
      <p:sp>
        <p:nvSpPr>
          <p:cNvPr id="86" name="TextBox 23">
            <a:extLst>
              <a:ext uri="{FF2B5EF4-FFF2-40B4-BE49-F238E27FC236}">
                <a16:creationId xmlns:a16="http://schemas.microsoft.com/office/drawing/2014/main" id="{CBC7B2AE-D289-2C05-BE13-C6B7E4C6C2BF}"/>
              </a:ext>
            </a:extLst>
          </p:cNvPr>
          <p:cNvSpPr txBox="1"/>
          <p:nvPr/>
        </p:nvSpPr>
        <p:spPr>
          <a:xfrm>
            <a:off x="5496439" y="2951622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Файзуллин Алмаз Ринатович</a:t>
            </a:r>
          </a:p>
        </p:txBody>
      </p:sp>
      <p:sp>
        <p:nvSpPr>
          <p:cNvPr id="87" name="TextBox 23">
            <a:extLst>
              <a:ext uri="{FF2B5EF4-FFF2-40B4-BE49-F238E27FC236}">
                <a16:creationId xmlns:a16="http://schemas.microsoft.com/office/drawing/2014/main" id="{6B0B096E-1FB2-AC7C-899D-AD0BFB45168F}"/>
              </a:ext>
            </a:extLst>
          </p:cNvPr>
          <p:cNvSpPr txBox="1"/>
          <p:nvPr/>
        </p:nvSpPr>
        <p:spPr>
          <a:xfrm>
            <a:off x="9594111" y="2945356"/>
            <a:ext cx="13742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Ильязова Лилия Рафитовна</a:t>
            </a:r>
          </a:p>
        </p:txBody>
      </p:sp>
      <p:sp>
        <p:nvSpPr>
          <p:cNvPr id="88" name="TextBox 23">
            <a:extLst>
              <a:ext uri="{FF2B5EF4-FFF2-40B4-BE49-F238E27FC236}">
                <a16:creationId xmlns:a16="http://schemas.microsoft.com/office/drawing/2014/main" id="{7B3E9C91-845F-6C8E-E6A8-68E0CEE79C94}"/>
              </a:ext>
            </a:extLst>
          </p:cNvPr>
          <p:cNvSpPr txBox="1"/>
          <p:nvPr/>
        </p:nvSpPr>
        <p:spPr>
          <a:xfrm>
            <a:off x="8240175" y="2951622"/>
            <a:ext cx="1374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Гаффанова Ляйсан Наилевна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50C252A7-07C3-771A-FBAE-242877C1B610}"/>
              </a:ext>
            </a:extLst>
          </p:cNvPr>
          <p:cNvSpPr txBox="1"/>
          <p:nvPr/>
        </p:nvSpPr>
        <p:spPr>
          <a:xfrm>
            <a:off x="1433896" y="3432347"/>
            <a:ext cx="118415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Главный технолог</a:t>
            </a:r>
          </a:p>
        </p:txBody>
      </p:sp>
      <p:sp>
        <p:nvSpPr>
          <p:cNvPr id="91" name="TextBox 23">
            <a:extLst>
              <a:ext uri="{FF2B5EF4-FFF2-40B4-BE49-F238E27FC236}">
                <a16:creationId xmlns:a16="http://schemas.microsoft.com/office/drawing/2014/main" id="{CC0350BB-A2B1-AC74-FB5F-57DA4D112A2F}"/>
              </a:ext>
            </a:extLst>
          </p:cNvPr>
          <p:cNvSpPr txBox="1"/>
          <p:nvPr/>
        </p:nvSpPr>
        <p:spPr>
          <a:xfrm>
            <a:off x="3996477" y="3446206"/>
            <a:ext cx="1476068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933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Начальник отдела складского хозяйства</a:t>
            </a:r>
          </a:p>
        </p:txBody>
      </p:sp>
      <p:sp>
        <p:nvSpPr>
          <p:cNvPr id="92" name="TextBox 23">
            <a:extLst>
              <a:ext uri="{FF2B5EF4-FFF2-40B4-BE49-F238E27FC236}">
                <a16:creationId xmlns:a16="http://schemas.microsoft.com/office/drawing/2014/main" id="{A6B808AE-3E15-FE4D-7A48-612D8E8DE28E}"/>
              </a:ext>
            </a:extLst>
          </p:cNvPr>
          <p:cNvSpPr txBox="1"/>
          <p:nvPr/>
        </p:nvSpPr>
        <p:spPr>
          <a:xfrm>
            <a:off x="6840151" y="3393470"/>
            <a:ext cx="1391399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933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Руководитель группы по планированию производства</a:t>
            </a:r>
          </a:p>
        </p:txBody>
      </p:sp>
      <p:sp>
        <p:nvSpPr>
          <p:cNvPr id="93" name="TextBox 23">
            <a:extLst>
              <a:ext uri="{FF2B5EF4-FFF2-40B4-BE49-F238E27FC236}">
                <a16:creationId xmlns:a16="http://schemas.microsoft.com/office/drawing/2014/main" id="{7D159EF5-3E2D-AAF5-7860-F19A91761349}"/>
              </a:ext>
            </a:extLst>
          </p:cNvPr>
          <p:cNvSpPr txBox="1"/>
          <p:nvPr/>
        </p:nvSpPr>
        <p:spPr>
          <a:xfrm>
            <a:off x="5567942" y="3432347"/>
            <a:ext cx="118415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Начальник отдела ИТ</a:t>
            </a:r>
          </a:p>
        </p:txBody>
      </p:sp>
      <p:sp>
        <p:nvSpPr>
          <p:cNvPr id="94" name="TextBox 23">
            <a:extLst>
              <a:ext uri="{FF2B5EF4-FFF2-40B4-BE49-F238E27FC236}">
                <a16:creationId xmlns:a16="http://schemas.microsoft.com/office/drawing/2014/main" id="{61792D6A-3186-28AB-A6E4-A44E024DE596}"/>
              </a:ext>
            </a:extLst>
          </p:cNvPr>
          <p:cNvSpPr txBox="1"/>
          <p:nvPr/>
        </p:nvSpPr>
        <p:spPr>
          <a:xfrm>
            <a:off x="9689134" y="3442604"/>
            <a:ext cx="118415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Ведущий экономист</a:t>
            </a:r>
          </a:p>
        </p:txBody>
      </p:sp>
      <p:sp>
        <p:nvSpPr>
          <p:cNvPr id="95" name="TextBox 23">
            <a:extLst>
              <a:ext uri="{FF2B5EF4-FFF2-40B4-BE49-F238E27FC236}">
                <a16:creationId xmlns:a16="http://schemas.microsoft.com/office/drawing/2014/main" id="{26140736-1B81-1749-3FD6-631A6F3B87A8}"/>
              </a:ext>
            </a:extLst>
          </p:cNvPr>
          <p:cNvSpPr txBox="1"/>
          <p:nvPr/>
        </p:nvSpPr>
        <p:spPr>
          <a:xfrm>
            <a:off x="8309050" y="3443339"/>
            <a:ext cx="126859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Специалист по персоналу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EAA7A6-9EDE-BFC5-A273-B4F40498F2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91251" y="1612946"/>
            <a:ext cx="1226797" cy="1314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8D2866-95FE-C5F2-2F1D-F4ECC349E7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80898" y="1794063"/>
            <a:ext cx="1323785" cy="9518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57922C-4D03-512C-73B6-E34E80F1C2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7" y="1614364"/>
            <a:ext cx="1042949" cy="13467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4D450A-463C-058D-CD01-4C37E3B10F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4063" y="1547890"/>
            <a:ext cx="1224884" cy="1371332"/>
          </a:xfrm>
          <a:prstGeom prst="rect">
            <a:avLst/>
          </a:prstGeom>
        </p:spPr>
      </p:pic>
      <p:sp>
        <p:nvSpPr>
          <p:cNvPr id="66" name="TextBox 23">
            <a:extLst>
              <a:ext uri="{FF2B5EF4-FFF2-40B4-BE49-F238E27FC236}">
                <a16:creationId xmlns:a16="http://schemas.microsoft.com/office/drawing/2014/main" id="{06F2A6CF-0DD9-B6B6-B3A9-7AF2899814E9}"/>
              </a:ext>
            </a:extLst>
          </p:cNvPr>
          <p:cNvSpPr txBox="1"/>
          <p:nvPr/>
        </p:nvSpPr>
        <p:spPr>
          <a:xfrm>
            <a:off x="2750374" y="2959387"/>
            <a:ext cx="13742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Алексеев Вадим Александрович</a:t>
            </a:r>
          </a:p>
        </p:txBody>
      </p:sp>
      <p:sp>
        <p:nvSpPr>
          <p:cNvPr id="67" name="TextBox 23">
            <a:extLst>
              <a:ext uri="{FF2B5EF4-FFF2-40B4-BE49-F238E27FC236}">
                <a16:creationId xmlns:a16="http://schemas.microsoft.com/office/drawing/2014/main" id="{DD892260-BB10-280E-791A-C41451309767}"/>
              </a:ext>
            </a:extLst>
          </p:cNvPr>
          <p:cNvSpPr txBox="1"/>
          <p:nvPr/>
        </p:nvSpPr>
        <p:spPr>
          <a:xfrm>
            <a:off x="2695310" y="3444223"/>
            <a:ext cx="1428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1219079" fontAlgn="auto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Заместитель директора по производству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46CFC4-F6B8-7F56-7E89-40108A8B54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349" y="1627940"/>
            <a:ext cx="951863" cy="13028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908997-7BC9-FEB0-FA31-8913016600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319" y="1622861"/>
            <a:ext cx="1196628" cy="12399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CB51F3-5FE6-D955-0116-BDC1EF1ED00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561" y="4173601"/>
            <a:ext cx="992291" cy="13309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1C3CAF-079C-6A11-1D8B-515160060C6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988" y="4187481"/>
            <a:ext cx="1229400" cy="13453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E42943-B49D-CE01-0BF5-F6E15DB9F6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8046" y="1567314"/>
            <a:ext cx="1046471" cy="133146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3F488D-5BAA-61EE-EAE4-1A34AF4AE14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741" y="1559820"/>
            <a:ext cx="1233217" cy="13141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82F1A6-9409-F793-E2B3-67AC7AB6275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7393" y="1518390"/>
            <a:ext cx="1019168" cy="13713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EFFBB4-823F-4C8F-7EDC-DBD66410D29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430" y="4173602"/>
            <a:ext cx="1229136" cy="1348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D06C8D-D6B6-8CF5-4654-8C7924E83E8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375" y="4224998"/>
            <a:ext cx="1052996" cy="13511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5E6ECE-9C98-F292-FB86-8F2ED45B0AA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798" y="4173601"/>
            <a:ext cx="1087083" cy="13592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EFF41B-D5D8-2EB0-9412-909474D3436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29"/>
          <a:stretch/>
        </p:blipFill>
        <p:spPr>
          <a:xfrm>
            <a:off x="6753838" y="4183083"/>
            <a:ext cx="1151403" cy="13132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44232-1025-2A3C-9BCF-D80BEE637CE5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0" t="18748" r="12085" b="26967"/>
          <a:stretch/>
        </p:blipFill>
        <p:spPr>
          <a:xfrm>
            <a:off x="4062384" y="4173601"/>
            <a:ext cx="1315083" cy="13678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78EEA4-466E-2B6B-F143-7C289D63BC6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1F19024D-F683-85A0-274B-9363606388EC}"/>
              </a:ext>
            </a:extLst>
          </p:cNvPr>
          <p:cNvSpPr txBox="1">
            <a:spLocks/>
          </p:cNvSpPr>
          <p:nvPr/>
        </p:nvSpPr>
        <p:spPr>
          <a:xfrm>
            <a:off x="153871" y="394602"/>
            <a:ext cx="10030257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Команда пилотного проекта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787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EAD71C-5B10-4F0D-A3AB-BD8ABB29F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6"/>
          <a:stretch/>
        </p:blipFill>
        <p:spPr>
          <a:xfrm>
            <a:off x="2301332" y="0"/>
            <a:ext cx="9884664" cy="6857999"/>
          </a:xfrm>
          <a:prstGeom prst="rect">
            <a:avLst/>
          </a:prstGeom>
        </p:spPr>
      </p:pic>
      <p:sp useBgFill="1">
        <p:nvSpPr>
          <p:cNvPr id="3" name="Параллелограмм 2">
            <a:extLst>
              <a:ext uri="{FF2B5EF4-FFF2-40B4-BE49-F238E27FC236}">
                <a16:creationId xmlns:a16="http://schemas.microsoft.com/office/drawing/2014/main" id="{5911C701-DF85-9BF0-C6BD-A411E2BC33C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7673009" cy="6858000"/>
          </a:xfrm>
          <a:prstGeom prst="parallelogram">
            <a:avLst>
              <a:gd name="adj" fmla="val 17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ragmatica Medium" panose="020B0603040502020204" pitchFamily="34" charset="0"/>
              </a:rPr>
              <a:t>О компании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D5AF1-25DA-32C0-09BE-9DE9B8E76E9B}"/>
              </a:ext>
            </a:extLst>
          </p:cNvPr>
          <p:cNvSpPr txBox="1"/>
          <p:nvPr/>
        </p:nvSpPr>
        <p:spPr>
          <a:xfrm>
            <a:off x="1527003" y="1182814"/>
            <a:ext cx="2644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ПАО «ТАТНЕФТЬ»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входит в группу компаний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4364C-04B8-65F5-6114-3E23D93D1513}"/>
              </a:ext>
            </a:extLst>
          </p:cNvPr>
          <p:cNvSpPr txBox="1"/>
          <p:nvPr/>
        </p:nvSpPr>
        <p:spPr>
          <a:xfrm>
            <a:off x="1576763" y="2171050"/>
            <a:ext cx="20136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 ОСНОВАНИЯ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C0F78-802C-7740-1E38-3502D9A1511D}"/>
              </a:ext>
            </a:extLst>
          </p:cNvPr>
          <p:cNvSpPr txBox="1"/>
          <p:nvPr/>
        </p:nvSpPr>
        <p:spPr>
          <a:xfrm>
            <a:off x="1576763" y="3589610"/>
            <a:ext cx="24047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ПЕРСОНАЛ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человек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2BD27-1552-0A1C-26B4-02B5E713A434}"/>
              </a:ext>
            </a:extLst>
          </p:cNvPr>
          <p:cNvSpPr txBox="1"/>
          <p:nvPr/>
        </p:nvSpPr>
        <p:spPr>
          <a:xfrm>
            <a:off x="1576763" y="4829256"/>
            <a:ext cx="489749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СОЗНАТЕЛЬНЫЙ,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 ОТВЕТСТВЕННЫЙ БИЗНЕС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основанный на целях устойчивого развития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E0CEC4D-B3C3-96D9-5224-0DE0CF5974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590" y="2177799"/>
          <a:ext cx="970413" cy="79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888457" imgH="742785" progId="CorelDraw.Graphic.21">
                  <p:embed/>
                </p:oleObj>
              </mc:Choice>
              <mc:Fallback>
                <p:oleObj name="CorelDRAW" r:id="rId3" imgW="888457" imgH="742785" progId="CorelDraw.Graphic.2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AB40B088-ED1C-C3FD-8D4D-4D0EFBA945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6590" y="2177799"/>
                        <a:ext cx="970413" cy="792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7BC6EF42-DEBB-B559-0142-A0F6D3121A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078" y="3585864"/>
          <a:ext cx="1099685" cy="79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141511" imgH="698243" progId="CorelDraw.Graphic.21">
                  <p:embed/>
                </p:oleObj>
              </mc:Choice>
              <mc:Fallback>
                <p:oleObj name="CorelDRAW" r:id="rId5" imgW="1141511" imgH="698243" progId="CorelDraw.Graphic.21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C98C2A7D-6CAC-35BC-95E1-77E0DD1634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7078" y="3585864"/>
                        <a:ext cx="1099685" cy="792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815632ED-3559-7298-544F-8A98DB941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5056" y="4822577"/>
          <a:ext cx="988047" cy="79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884204" imgH="709273" progId="CorelDraw.Graphic.21">
                  <p:embed/>
                </p:oleObj>
              </mc:Choice>
              <mc:Fallback>
                <p:oleObj name="CorelDRAW" r:id="rId7" imgW="884204" imgH="709273" progId="CorelDraw.Graphic.21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FF6BAD4F-3BC1-D851-9424-19D4EED3D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5056" y="4822577"/>
                        <a:ext cx="988047" cy="792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A443B347-0058-612C-C0F2-E8D9C39EFF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263" y="1237277"/>
          <a:ext cx="1264742" cy="36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1440499" imgH="416146" progId="CorelDraw.Graphic.21">
                  <p:embed/>
                </p:oleObj>
              </mc:Choice>
              <mc:Fallback>
                <p:oleObj name="CorelDRAW" r:id="rId9" imgW="1440499" imgH="416146" progId="CorelDraw.Graphic.21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730EFA78-888E-919E-810F-EEAA61E6B3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263" y="1237277"/>
                        <a:ext cx="1264742" cy="365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 descr="Мультимедийная презентация">
            <a:hlinkClick r:id="rId11"/>
            <a:extLst>
              <a:ext uri="{FF2B5EF4-FFF2-40B4-BE49-F238E27FC236}">
                <a16:creationId xmlns:a16="http://schemas.microsoft.com/office/drawing/2014/main" id="{462A79BE-3773-4BC0-C0F9-36C422A9C41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6807" y="6082746"/>
            <a:ext cx="620113" cy="6201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C25E2E-2AB0-AB30-1704-6F6551C3C227}"/>
              </a:ext>
            </a:extLst>
          </p:cNvPr>
          <p:cNvSpPr txBox="1"/>
          <p:nvPr/>
        </p:nvSpPr>
        <p:spPr>
          <a:xfrm>
            <a:off x="1030191" y="6208145"/>
            <a:ext cx="35828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Видео о предприятии</a:t>
            </a:r>
            <a:endParaRPr lang="ru-RU" sz="1400" i="1" dirty="0">
              <a:solidFill>
                <a:srgbClr val="FF00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3DD32C-7F72-39D9-3DB8-DA82359868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A13FAB6-48D1-8040-E14F-F939AFE9F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63" y="-507891"/>
            <a:ext cx="3535740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О КОМПАНИИ</a:t>
            </a:r>
            <a:endParaRPr lang="ru-RU" sz="3200" b="1" dirty="0">
              <a:solidFill>
                <a:srgbClr val="008E5B"/>
              </a:solidFill>
              <a:latin typeface="Montserrat Medium" panose="00000600000000000000" pitchFamily="2" charset="-52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65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65DB3A-2C56-AC7E-053D-092A8CF9F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72" y="0"/>
            <a:ext cx="442595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FCD92B3-5D17-39C7-12EC-39C88893D7A4}"/>
              </a:ext>
            </a:extLst>
          </p:cNvPr>
          <p:cNvSpPr/>
          <p:nvPr/>
        </p:nvSpPr>
        <p:spPr>
          <a:xfrm>
            <a:off x="6814772" y="-93518"/>
            <a:ext cx="5465650" cy="696781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21380BB-C82B-EC54-FA1B-D81D25029269}"/>
              </a:ext>
            </a:extLst>
          </p:cNvPr>
          <p:cNvSpPr/>
          <p:nvPr/>
        </p:nvSpPr>
        <p:spPr>
          <a:xfrm>
            <a:off x="627257" y="1315948"/>
            <a:ext cx="2698595" cy="11514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2049F76-43AF-F881-58A2-FF6A6AB26A9E}"/>
              </a:ext>
            </a:extLst>
          </p:cNvPr>
          <p:cNvSpPr/>
          <p:nvPr/>
        </p:nvSpPr>
        <p:spPr>
          <a:xfrm>
            <a:off x="5080190" y="1373706"/>
            <a:ext cx="4722797" cy="11514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B3562-9019-3008-C537-DC4700EA7A58}"/>
              </a:ext>
            </a:extLst>
          </p:cNvPr>
          <p:cNvSpPr txBox="1"/>
          <p:nvPr/>
        </p:nvSpPr>
        <p:spPr>
          <a:xfrm>
            <a:off x="881074" y="1278179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Пилотный проект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4E4543-D8FA-D897-19F2-60D371CAB6EB}"/>
              </a:ext>
            </a:extLst>
          </p:cNvPr>
          <p:cNvSpPr txBox="1"/>
          <p:nvPr/>
        </p:nvSpPr>
        <p:spPr>
          <a:xfrm>
            <a:off x="5569778" y="1184579"/>
            <a:ext cx="3065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Проекты в соответствии с планом </a:t>
            </a:r>
          </a:p>
          <a:p>
            <a:pPr algn="ctr"/>
            <a:r>
              <a:rPr lang="ru-RU" sz="1400" i="1" dirty="0"/>
              <a:t>по охвату потоков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23E2A419-448C-9FDC-1D9A-B5C23712C6D4}"/>
              </a:ext>
            </a:extLst>
          </p:cNvPr>
          <p:cNvCxnSpPr>
            <a:cxnSpLocks/>
          </p:cNvCxnSpPr>
          <p:nvPr/>
        </p:nvCxnSpPr>
        <p:spPr>
          <a:xfrm>
            <a:off x="439330" y="971550"/>
            <a:ext cx="0" cy="499983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1724D-7B7B-9D88-6B4F-A57F36C2C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178A6-4523-74F5-9C25-31B00534955C}"/>
              </a:ext>
            </a:extLst>
          </p:cNvPr>
          <p:cNvSpPr txBox="1">
            <a:spLocks/>
          </p:cNvSpPr>
          <p:nvPr/>
        </p:nvSpPr>
        <p:spPr>
          <a:xfrm>
            <a:off x="153871" y="149954"/>
            <a:ext cx="10030257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0B050"/>
                </a:solidFill>
                <a:latin typeface="Montserrat Medium" panose="00000600000000000000" pitchFamily="2" charset="-52"/>
              </a:rPr>
              <a:t>Этапы внедрения </a:t>
            </a:r>
            <a:r>
              <a:rPr lang="ru-RU" sz="2400" b="1" dirty="0">
                <a:solidFill>
                  <a:srgbClr val="00B050"/>
                </a:solidFill>
                <a:latin typeface="Montserrat Medium" panose="00000600000000000000" pitchFamily="2" charset="-52"/>
              </a:rPr>
              <a:t>наставничества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3E6905-E511-F04F-3A9F-F6FEB9314802}"/>
              </a:ext>
            </a:extLst>
          </p:cNvPr>
          <p:cNvSpPr txBox="1"/>
          <p:nvPr/>
        </p:nvSpPr>
        <p:spPr>
          <a:xfrm>
            <a:off x="782540" y="921426"/>
            <a:ext cx="25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00B050"/>
                </a:solidFill>
              </a:rPr>
              <a:t>1 производственный участок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47093-7F3B-E9FB-DA60-AD9C767A6033}"/>
              </a:ext>
            </a:extLst>
          </p:cNvPr>
          <p:cNvSpPr txBox="1"/>
          <p:nvPr/>
        </p:nvSpPr>
        <p:spPr>
          <a:xfrm>
            <a:off x="5164226" y="921426"/>
            <a:ext cx="4722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00B050"/>
                </a:solidFill>
              </a:rPr>
              <a:t>2 производственных участка, 4 офисных процесса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C9945-AD2B-5849-D55A-58ED3CAF1BC5}"/>
              </a:ext>
            </a:extLst>
          </p:cNvPr>
          <p:cNvSpPr txBox="1"/>
          <p:nvPr/>
        </p:nvSpPr>
        <p:spPr>
          <a:xfrm>
            <a:off x="280216" y="5902275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1 этап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63963-F926-37DB-BBDC-307847E8A692}"/>
              </a:ext>
            </a:extLst>
          </p:cNvPr>
          <p:cNvSpPr txBox="1"/>
          <p:nvPr/>
        </p:nvSpPr>
        <p:spPr>
          <a:xfrm>
            <a:off x="10521897" y="1432067"/>
            <a:ext cx="1667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Тиражирование </a:t>
            </a:r>
          </a:p>
          <a:p>
            <a:r>
              <a:rPr lang="ru-RU" sz="1400" dirty="0"/>
              <a:t>на новых </a:t>
            </a:r>
          </a:p>
          <a:p>
            <a:r>
              <a:rPr lang="ru-RU" sz="1400" dirty="0"/>
              <a:t>производственных </a:t>
            </a:r>
          </a:p>
          <a:p>
            <a:r>
              <a:rPr lang="ru-RU" sz="1400" dirty="0"/>
              <a:t>площадках ТНПК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2E4459-3AA1-B9A1-DFB8-8F0CF6728A69}"/>
              </a:ext>
            </a:extLst>
          </p:cNvPr>
          <p:cNvSpPr txBox="1"/>
          <p:nvPr/>
        </p:nvSpPr>
        <p:spPr>
          <a:xfrm>
            <a:off x="4401571" y="5902275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2 этап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06461-A156-FE01-3C59-ED82553FDAB1}"/>
              </a:ext>
            </a:extLst>
          </p:cNvPr>
          <p:cNvSpPr txBox="1"/>
          <p:nvPr/>
        </p:nvSpPr>
        <p:spPr>
          <a:xfrm>
            <a:off x="523429" y="2250633"/>
            <a:ext cx="332365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Обучение ФЦК: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i="1" dirty="0"/>
              <a:t>Обучение рабочей группы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i="1" dirty="0"/>
              <a:t>Обучение тренеров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i="1" dirty="0"/>
              <a:t>Обучение работников предприятия (в рамках одного производственного участка)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i="1" dirty="0"/>
          </a:p>
          <a:p>
            <a:r>
              <a:rPr lang="ru-RU" sz="1200" i="1" dirty="0"/>
              <a:t>Обучение ТНПК: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i="1" dirty="0"/>
              <a:t>Обучение </a:t>
            </a:r>
            <a:r>
              <a:rPr lang="en-US" sz="1200" i="1" dirty="0"/>
              <a:t>TWI</a:t>
            </a:r>
            <a:r>
              <a:rPr lang="ru-RU" sz="1200" i="1" dirty="0"/>
              <a:t> (внешний поставщик услуг)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i="1" dirty="0"/>
              <a:t>Обучение работников ТНПК внутренними тренерами </a:t>
            </a:r>
            <a:r>
              <a:rPr lang="ru-RU" sz="1200" i="1" dirty="0">
                <a:solidFill>
                  <a:srgbClr val="C00000"/>
                </a:solidFill>
              </a:rPr>
              <a:t>(с расширенным количеством тем)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1519B-4910-9505-1502-C78C8135D3B1}"/>
              </a:ext>
            </a:extLst>
          </p:cNvPr>
          <p:cNvSpPr txBox="1"/>
          <p:nvPr/>
        </p:nvSpPr>
        <p:spPr>
          <a:xfrm>
            <a:off x="530002" y="4711984"/>
            <a:ext cx="2927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i="1" dirty="0"/>
              <a:t>Визуализация на информационных стендах и т.д.</a:t>
            </a:r>
          </a:p>
          <a:p>
            <a:endParaRPr lang="ru-RU" sz="1200" i="1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i="1" dirty="0"/>
              <a:t>Рассмотрение кайдзен-предложений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1CF1F-9C88-3338-49A9-4556DD934A1B}"/>
              </a:ext>
            </a:extLst>
          </p:cNvPr>
          <p:cNvSpPr txBox="1"/>
          <p:nvPr/>
        </p:nvSpPr>
        <p:spPr>
          <a:xfrm>
            <a:off x="4839833" y="3400790"/>
            <a:ext cx="3792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i="1" dirty="0"/>
              <a:t>Обучение </a:t>
            </a:r>
            <a:r>
              <a:rPr lang="en-US" sz="1200" i="1" dirty="0"/>
              <a:t>TWI</a:t>
            </a:r>
            <a:r>
              <a:rPr lang="ru-RU" sz="1200" i="1" dirty="0"/>
              <a:t> (внешний поставщик услуг)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i="1" dirty="0"/>
              <a:t>Обучение работников ТНПК внутренними тренерами</a:t>
            </a:r>
            <a:r>
              <a:rPr lang="ru-RU" sz="1200" i="1" dirty="0">
                <a:solidFill>
                  <a:srgbClr val="C00000"/>
                </a:solidFill>
              </a:rPr>
              <a:t> (с расширенным количеством тем)</a:t>
            </a:r>
            <a:endParaRPr lang="ru-RU" sz="1200" i="1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5436B67-3D9F-BD84-251C-7E40B991D1BD}"/>
              </a:ext>
            </a:extLst>
          </p:cNvPr>
          <p:cNvCxnSpPr>
            <a:cxnSpLocks/>
          </p:cNvCxnSpPr>
          <p:nvPr/>
        </p:nvCxnSpPr>
        <p:spPr>
          <a:xfrm>
            <a:off x="6296096" y="6176004"/>
            <a:ext cx="2267834" cy="0"/>
          </a:xfrm>
          <a:prstGeom prst="line">
            <a:avLst/>
          </a:prstGeom>
          <a:ln w="1905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A240B3-9A41-E577-6B56-1A0DF62DA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96" y="6066912"/>
            <a:ext cx="576325" cy="215304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797CC30-5D6B-9120-3A97-E70439069EBD}"/>
              </a:ext>
            </a:extLst>
          </p:cNvPr>
          <p:cNvCxnSpPr>
            <a:cxnSpLocks/>
          </p:cNvCxnSpPr>
          <p:nvPr/>
        </p:nvCxnSpPr>
        <p:spPr>
          <a:xfrm>
            <a:off x="2072356" y="6176004"/>
            <a:ext cx="807216" cy="0"/>
          </a:xfrm>
          <a:prstGeom prst="line">
            <a:avLst/>
          </a:prstGeom>
          <a:ln w="1905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1F7191-FE03-05A6-9674-48EB5A287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80" y="6066912"/>
            <a:ext cx="576325" cy="215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25950-D81D-BADC-5759-24D4819DCA70}"/>
              </a:ext>
            </a:extLst>
          </p:cNvPr>
          <p:cNvSpPr txBox="1"/>
          <p:nvPr/>
        </p:nvSpPr>
        <p:spPr>
          <a:xfrm>
            <a:off x="4863176" y="4586391"/>
            <a:ext cx="53526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i="1" dirty="0"/>
              <a:t>Информационные рассылки и визуализация информации (на информационных стендах и пр.)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i="1" dirty="0">
                <a:solidFill>
                  <a:srgbClr val="C00000"/>
                </a:solidFill>
              </a:rPr>
              <a:t>Информационная рассылка «Минутка ИСМ» (</a:t>
            </a:r>
            <a:r>
              <a:rPr lang="ru-RU" sz="1200" i="1" dirty="0" err="1">
                <a:solidFill>
                  <a:srgbClr val="C00000"/>
                </a:solidFill>
              </a:rPr>
              <a:t>см.в</a:t>
            </a:r>
            <a:r>
              <a:rPr lang="ru-RU" sz="1200" i="1" dirty="0">
                <a:solidFill>
                  <a:srgbClr val="C00000"/>
                </a:solidFill>
              </a:rPr>
              <a:t> разделе про тренеров)</a:t>
            </a:r>
          </a:p>
          <a:p>
            <a:endParaRPr lang="ru-RU" sz="1200" i="1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i="1" dirty="0"/>
              <a:t>Рассмотрение кайдзен-предложений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i="1" dirty="0">
                <a:solidFill>
                  <a:srgbClr val="C00000"/>
                </a:solidFill>
              </a:rPr>
              <a:t>Золотой фонд (</a:t>
            </a:r>
            <a:r>
              <a:rPr lang="ru-RU" sz="1200" i="1" dirty="0" err="1">
                <a:solidFill>
                  <a:srgbClr val="C00000"/>
                </a:solidFill>
              </a:rPr>
              <a:t>см.в</a:t>
            </a:r>
            <a:r>
              <a:rPr lang="ru-RU" sz="1200" i="1" dirty="0">
                <a:solidFill>
                  <a:srgbClr val="C00000"/>
                </a:solidFill>
              </a:rPr>
              <a:t> разделе мотивация)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i="1" dirty="0">
                <a:solidFill>
                  <a:srgbClr val="C00000"/>
                </a:solidFill>
              </a:rPr>
              <a:t>Система мотивации и развития мастера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F9EF67-973C-CA5E-AAFB-1A682CCFC2EB}"/>
              </a:ext>
            </a:extLst>
          </p:cNvPr>
          <p:cNvSpPr txBox="1"/>
          <p:nvPr/>
        </p:nvSpPr>
        <p:spPr>
          <a:xfrm>
            <a:off x="10031540" y="5902275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3 этап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BF46AB0-D395-93EE-646C-8A6E58F1A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49" y="6066912"/>
            <a:ext cx="576325" cy="2153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3F32E0-4631-E2E8-B9DF-4DE93C55CA33}"/>
              </a:ext>
            </a:extLst>
          </p:cNvPr>
          <p:cNvSpPr txBox="1"/>
          <p:nvPr/>
        </p:nvSpPr>
        <p:spPr>
          <a:xfrm>
            <a:off x="331961" y="6504545"/>
            <a:ext cx="3323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C00000"/>
                </a:solidFill>
              </a:rPr>
              <a:t>Красный текст </a:t>
            </a:r>
            <a:r>
              <a:rPr lang="ru-RU" sz="1200" i="1" dirty="0"/>
              <a:t>– отлично от проекта ФЦК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4F96509-69E9-3B29-5A58-A17A880194CE}"/>
              </a:ext>
            </a:extLst>
          </p:cNvPr>
          <p:cNvCxnSpPr>
            <a:cxnSpLocks/>
          </p:cNvCxnSpPr>
          <p:nvPr/>
        </p:nvCxnSpPr>
        <p:spPr>
          <a:xfrm>
            <a:off x="4565016" y="971550"/>
            <a:ext cx="0" cy="499983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996671D-6741-EBAE-8032-C5478EF91F84}"/>
              </a:ext>
            </a:extLst>
          </p:cNvPr>
          <p:cNvCxnSpPr>
            <a:cxnSpLocks/>
          </p:cNvCxnSpPr>
          <p:nvPr/>
        </p:nvCxnSpPr>
        <p:spPr>
          <a:xfrm>
            <a:off x="10184128" y="971550"/>
            <a:ext cx="0" cy="499983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050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347723-AECA-4313-B172-BCE311F31F84}"/>
              </a:ext>
            </a:extLst>
          </p:cNvPr>
          <p:cNvSpPr/>
          <p:nvPr/>
        </p:nvSpPr>
        <p:spPr>
          <a:xfrm>
            <a:off x="6007443" y="2177712"/>
            <a:ext cx="6360160" cy="348236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«Основы бережливого производства»</a:t>
            </a:r>
          </a:p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«Реализация проектов по улучшению» </a:t>
            </a:r>
            <a:endParaRPr lang="ru-RU" sz="1867" dirty="0">
              <a:solidFill>
                <a:srgbClr val="171616"/>
              </a:solidFill>
              <a:latin typeface="Verdana"/>
              <a:ea typeface="Verdana"/>
              <a:cs typeface="Verdana"/>
            </a:endParaRPr>
          </a:p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«Картирование»</a:t>
            </a:r>
          </a:p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«Производственный анализ»</a:t>
            </a:r>
          </a:p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«5С на производстве»</a:t>
            </a:r>
          </a:p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«Стандартизированная работа»</a:t>
            </a:r>
          </a:p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«Быстрая переналадка (</a:t>
            </a:r>
            <a:r>
              <a:rPr lang="en-US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SMED</a:t>
            </a: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)»</a:t>
            </a:r>
          </a:p>
          <a:p>
            <a:pPr marL="457189" indent="-457189" algn="just" defTabSz="609585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sz="1867" dirty="0">
                <a:solidFill>
                  <a:srgbClr val="171616"/>
                </a:solidFill>
                <a:latin typeface="Verdana"/>
                <a:ea typeface="Verdana"/>
                <a:cs typeface="+mn-lt"/>
              </a:rPr>
              <a:t>«Автономное обслуживание» </a:t>
            </a:r>
            <a:r>
              <a:rPr lang="ru-RU" sz="1867" dirty="0">
                <a:solidFill>
                  <a:srgbClr val="0070C0"/>
                </a:solidFill>
                <a:latin typeface="Verdana"/>
                <a:ea typeface="Verdana"/>
                <a:cs typeface="Arial"/>
              </a:rPr>
              <a:t> </a:t>
            </a:r>
            <a:endParaRPr lang="ru-RU" sz="1867" dirty="0">
              <a:solidFill>
                <a:srgbClr val="17161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61FF56-378B-6A1C-9621-D6AB2A76ACF3}"/>
              </a:ext>
            </a:extLst>
          </p:cNvPr>
          <p:cNvSpPr/>
          <p:nvPr/>
        </p:nvSpPr>
        <p:spPr>
          <a:xfrm>
            <a:off x="5408004" y="1192826"/>
            <a:ext cx="6527127" cy="66697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 fontAlgn="base">
              <a:spcBef>
                <a:spcPct val="0"/>
              </a:spcBef>
              <a:defRPr/>
            </a:pPr>
            <a:r>
              <a:rPr lang="ru-RU" sz="1867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Члены рабочей группы в июне и июле 2022</a:t>
            </a:r>
            <a:r>
              <a:rPr lang="en-US" sz="1867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 </a:t>
            </a:r>
            <a:r>
              <a:rPr lang="ru-RU" sz="1867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года прошли обучение по программам: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F8F693-2F76-751C-1F50-51A0095BA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69" y="478878"/>
            <a:ext cx="5012959" cy="3241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FC4970-375C-0C45-E2F8-B9A2550332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4000"/>
                    </a14:imgEffect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67" y="3878978"/>
            <a:ext cx="5012959" cy="25149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0FE558-EF1F-AB3D-1A8D-4AD7BCADE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71" y="56892"/>
            <a:ext cx="2449436" cy="5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0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20281900" y="2387600"/>
            <a:ext cx="2667000" cy="2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A3121B-2B09-4EEE-9907-386E19EA8023}"/>
              </a:ext>
            </a:extLst>
          </p:cNvPr>
          <p:cNvSpPr/>
          <p:nvPr/>
        </p:nvSpPr>
        <p:spPr>
          <a:xfrm>
            <a:off x="485775" y="4464405"/>
            <a:ext cx="8353425" cy="1682626"/>
          </a:xfrm>
          <a:prstGeom prst="rect">
            <a:avLst/>
          </a:prstGeom>
        </p:spPr>
        <p:txBody>
          <a:bodyPr wrap="square" lIns="121905" tIns="60953" rIns="121905" bIns="60953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Реализованные мероприятия: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srgbClr val="171616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Verdana"/>
                <a:cs typeface="Arial"/>
              </a:rPr>
              <a:t>актуализированы критерии оценки компетенций работников участка в матрицах компетенций;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Verdana"/>
                <a:cs typeface="Arial"/>
              </a:rPr>
              <a:t>определены наставники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;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наставники обучены методике 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TWI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;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23320CD-02F6-727C-22FD-06C5FAB214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779853"/>
              </p:ext>
            </p:extLst>
          </p:nvPr>
        </p:nvGraphicFramePr>
        <p:xfrm>
          <a:off x="153871" y="331258"/>
          <a:ext cx="7580935" cy="3545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2" imgW="23774400" imgH="11115809" progId="Excel.Sheet.12">
                  <p:embed/>
                </p:oleObj>
              </mc:Choice>
              <mc:Fallback>
                <p:oleObj name="Лист" r:id="rId2" imgW="23774400" imgH="11115809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123320CD-02F6-727C-22FD-06C5FAB21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3871" y="331258"/>
                        <a:ext cx="7580935" cy="354541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370518-A2A7-2452-876E-5671144BA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36" y="2792667"/>
            <a:ext cx="2787564" cy="3943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F889D6A4-2D2C-6180-FE76-76FF497689C2}"/>
              </a:ext>
            </a:extLst>
          </p:cNvPr>
          <p:cNvSpPr txBox="1">
            <a:spLocks/>
          </p:cNvSpPr>
          <p:nvPr/>
        </p:nvSpPr>
        <p:spPr>
          <a:xfrm>
            <a:off x="8341843" y="1456410"/>
            <a:ext cx="2592858" cy="7485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sym typeface="Montserrat SemiBold"/>
              </a:rPr>
              <a:t>Матрица компетенций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3874D-CC7E-4B08-4250-10D5E7BE3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7898AA-ECF3-8362-036F-A46D2BB530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0306" y="1580257"/>
            <a:ext cx="396036" cy="2317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4CCFE5-8038-ACC1-5C89-B12BB4D58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57" y="5761503"/>
            <a:ext cx="788568" cy="4614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C8D209-9C17-42FF-AE70-1C1784E027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61" y="5761503"/>
            <a:ext cx="788568" cy="4614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FB3C72-49C0-8E76-AD32-EE9FE88BB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65" y="5761503"/>
            <a:ext cx="788568" cy="4614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A812ED-92DF-154F-179E-34A21AAE1D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06" y="5761503"/>
            <a:ext cx="788568" cy="4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9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DB9E4D-D567-3710-F21A-F62FE4E32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93" y="326520"/>
            <a:ext cx="4803445" cy="53863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4823D4-DAD6-E4E2-9C42-D45366FCA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1882">
            <a:off x="4693074" y="528143"/>
            <a:ext cx="3138015" cy="48127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0FE558-EF1F-AB3D-1A8D-4AD7BCADE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71" y="56892"/>
            <a:ext cx="2449436" cy="539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28C065-ED32-4844-4DDF-EAA371887D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3"/>
          <a:stretch/>
        </p:blipFill>
        <p:spPr>
          <a:xfrm>
            <a:off x="5387351" y="2076450"/>
            <a:ext cx="6642568" cy="46074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F67F36-0EC2-6B72-4C07-AD3228495B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276"/>
          <a:stretch/>
        </p:blipFill>
        <p:spPr>
          <a:xfrm>
            <a:off x="158584" y="4452348"/>
            <a:ext cx="5629275" cy="22359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32EC85-FF3A-E429-76CB-D6CA1AE611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51" y="1390248"/>
            <a:ext cx="788568" cy="461477"/>
          </a:xfrm>
          <a:prstGeom prst="rect">
            <a:avLst/>
          </a:prstGeom>
        </p:spPr>
      </p:pic>
      <p:sp>
        <p:nvSpPr>
          <p:cNvPr id="18" name="Google Shape;62;p14">
            <a:extLst>
              <a:ext uri="{FF2B5EF4-FFF2-40B4-BE49-F238E27FC236}">
                <a16:creationId xmlns:a16="http://schemas.microsoft.com/office/drawing/2014/main" id="{9A0F731C-F3B7-E436-DC2D-E8C5ABB070C8}"/>
              </a:ext>
            </a:extLst>
          </p:cNvPr>
          <p:cNvSpPr txBox="1">
            <a:spLocks/>
          </p:cNvSpPr>
          <p:nvPr/>
        </p:nvSpPr>
        <p:spPr>
          <a:xfrm>
            <a:off x="9119768" y="1356023"/>
            <a:ext cx="3101902" cy="46147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sym typeface="Montserrat SemiBold"/>
              </a:rPr>
              <a:t>Обучение по </a:t>
            </a:r>
            <a:r>
              <a:rPr lang="en-US" sz="2400" b="1" dirty="0">
                <a:solidFill>
                  <a:srgbClr val="0A9B69"/>
                </a:solidFill>
                <a:latin typeface="Montserrat Medium" panose="00000600000000000000" pitchFamily="2" charset="-52"/>
                <a:sym typeface="Montserrat SemiBold"/>
              </a:rPr>
              <a:t>TWI</a:t>
            </a:r>
            <a:endParaRPr lang="ru-RU" sz="2400" b="1" dirty="0">
              <a:solidFill>
                <a:srgbClr val="0A9B69"/>
              </a:solidFill>
              <a:latin typeface="Montserrat Medium" panose="00000600000000000000" pitchFamily="2" charset="-52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79314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0FE558-EF1F-AB3D-1A8D-4AD7BCADE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71" y="56892"/>
            <a:ext cx="2449436" cy="5392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E126F-DEEF-E912-2B82-1DF763513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43" y="326520"/>
            <a:ext cx="4453159" cy="57313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5EE0D6-078A-175C-0403-494CC685C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5" y="210507"/>
            <a:ext cx="4036201" cy="59368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2BF1C4-8444-6C2F-4148-FC0E351D2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154" y="485775"/>
            <a:ext cx="4010882" cy="4810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3A2BF8-80F5-3741-6071-E3D7079BFF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4" y="6300741"/>
            <a:ext cx="788568" cy="461477"/>
          </a:xfrm>
          <a:prstGeom prst="rect">
            <a:avLst/>
          </a:prstGeom>
        </p:spPr>
      </p:pic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71948E86-7442-D38D-C2E8-E38BAB5802E8}"/>
              </a:ext>
            </a:extLst>
          </p:cNvPr>
          <p:cNvSpPr txBox="1">
            <a:spLocks/>
          </p:cNvSpPr>
          <p:nvPr/>
        </p:nvSpPr>
        <p:spPr>
          <a:xfrm>
            <a:off x="1546613" y="6280902"/>
            <a:ext cx="8734423" cy="46147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sym typeface="Montserrat SemiBold"/>
              </a:rPr>
              <a:t>Пример тестирования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23780E-33C0-35BC-7394-E280912B7D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30"/>
          <a:stretch/>
        </p:blipFill>
        <p:spPr>
          <a:xfrm>
            <a:off x="7690072" y="1457324"/>
            <a:ext cx="4262950" cy="52850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559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826A7F-73DF-9CB0-D9D9-985DD90C0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A1428C-2988-371A-8B99-48FE9E5F7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3"/>
          <a:stretch/>
        </p:blipFill>
        <p:spPr>
          <a:xfrm rot="21013750">
            <a:off x="905988" y="325300"/>
            <a:ext cx="3621768" cy="61420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7EC144-CECC-1DAE-25AB-E938ADDD8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49" y="532805"/>
            <a:ext cx="4611584" cy="62565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C32A13-D649-4821-9DE3-27420FAB348C}"/>
              </a:ext>
            </a:extLst>
          </p:cNvPr>
          <p:cNvSpPr txBox="1"/>
          <p:nvPr/>
        </p:nvSpPr>
        <p:spPr>
          <a:xfrm>
            <a:off x="8799842" y="2914118"/>
            <a:ext cx="3076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Тестирование проводится</a:t>
            </a:r>
          </a:p>
          <a:p>
            <a:pPr algn="just"/>
            <a:r>
              <a:rPr lang="ru-RU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мая 2022 г.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57207B-8E34-A147-8205-AE968DAB7B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74" y="2967523"/>
            <a:ext cx="788568" cy="4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72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20281900" y="2387600"/>
            <a:ext cx="2667000" cy="2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B403FF0-2157-12B8-03BF-39C47BD8E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853124"/>
              </p:ext>
            </p:extLst>
          </p:nvPr>
        </p:nvGraphicFramePr>
        <p:xfrm>
          <a:off x="153871" y="902497"/>
          <a:ext cx="8235484" cy="5412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2" imgW="18087900" imgH="11887162" progId="Excel.Sheet.12">
                  <p:embed/>
                </p:oleObj>
              </mc:Choice>
              <mc:Fallback>
                <p:oleObj name="Лист" r:id="rId2" imgW="18087900" imgH="11887162" progId="Excel.Sheet.1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7B403FF0-2157-12B8-03BF-39C47BD8E4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3871" y="902497"/>
                        <a:ext cx="8235484" cy="541257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F889D6A4-2D2C-6180-FE76-76FF497689C2}"/>
              </a:ext>
            </a:extLst>
          </p:cNvPr>
          <p:cNvSpPr txBox="1">
            <a:spLocks/>
          </p:cNvSpPr>
          <p:nvPr/>
        </p:nvSpPr>
        <p:spPr>
          <a:xfrm>
            <a:off x="9044683" y="1447548"/>
            <a:ext cx="3020977" cy="4629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sym typeface="Montserrat SemiBold"/>
              </a:rPr>
              <a:t>План обучения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3874D-CC7E-4B08-4250-10D5E7BE3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7898AA-ECF3-8362-036F-A46D2BB530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75966" y="1571395"/>
            <a:ext cx="396036" cy="2317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1E964D-2D45-E765-F644-DBADA79A8C1A}"/>
              </a:ext>
            </a:extLst>
          </p:cNvPr>
          <p:cNvSpPr/>
          <p:nvPr/>
        </p:nvSpPr>
        <p:spPr>
          <a:xfrm>
            <a:off x="7277100" y="2464576"/>
            <a:ext cx="4788560" cy="168262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lIns="121905" tIns="60953" rIns="121905" bIns="60953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Реализованные мероприятия: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srgbClr val="171616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4. обозначены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Verdana"/>
                <a:cs typeface="Arial"/>
              </a:rPr>
              <a:t>ответственные и сроки обучения в плане обучения (для ЦПСТ),</a:t>
            </a:r>
            <a:endParaRPr lang="ru-RU" sz="1867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/>
                <a:ea typeface="Verdana"/>
                <a:cs typeface="Arial"/>
              </a:rPr>
              <a:t>5. проводится обучение и оценка знаний/навыков каждого работника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678D60-F84F-3BAB-FDC9-8552434CED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8" r="6901" b="12989"/>
          <a:stretch/>
        </p:blipFill>
        <p:spPr>
          <a:xfrm>
            <a:off x="8449548" y="4518521"/>
            <a:ext cx="3616112" cy="22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2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B0E049-7722-1AF5-AA07-68F099593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10" y="0"/>
            <a:ext cx="442595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FF3489-4BAA-69E9-B903-5214C671F927}"/>
              </a:ext>
            </a:extLst>
          </p:cNvPr>
          <p:cNvSpPr/>
          <p:nvPr/>
        </p:nvSpPr>
        <p:spPr>
          <a:xfrm>
            <a:off x="4506686" y="-93518"/>
            <a:ext cx="6193972" cy="696781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DF6C05-F2B4-C3E1-A2B9-2A0D112BC3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632527"/>
            <a:ext cx="4167782" cy="2773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C852B0-4EA4-EC4F-B1C8-80FDAFFC8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931" y="3596466"/>
            <a:ext cx="4169252" cy="27735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924F02-83AE-8CC0-BFF8-D6B8C2A2B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657" y="2311341"/>
            <a:ext cx="1077086" cy="24039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011FB-70A6-8DD1-7D6F-8415698A13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5" y="3785851"/>
            <a:ext cx="396036" cy="231764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C9E289D6-4B8F-622F-8CEA-F26A6F1DD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1159" y="3752945"/>
            <a:ext cx="5371304" cy="594655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latin typeface="Montserrat Light" panose="00000400000000000000" pitchFamily="2" charset="-52"/>
              </a:rPr>
              <a:t>Работник – это зеркало. Показывает в работе то, что в них вкладываешь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3C01DF-D12F-C507-41FE-6EC88A3CA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169057"/>
            <a:ext cx="2974725" cy="65490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6F3187-EA41-A4AB-9751-363B51C36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137" y="2021462"/>
            <a:ext cx="10265778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ПИЛОТНЫЙ ПРОЕКТ</a:t>
            </a:r>
            <a:b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</a:br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2 ЭТАП</a:t>
            </a:r>
            <a:endParaRPr lang="ru-RU" sz="3200" b="1" dirty="0">
              <a:solidFill>
                <a:srgbClr val="008E5B"/>
              </a:solidFill>
              <a:latin typeface="Montserrat Medium" panose="00000600000000000000" pitchFamily="2" charset="-52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0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4E2FFC-7ADC-1820-E3C1-92FF52700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3"/>
          <a:stretch/>
        </p:blipFill>
        <p:spPr>
          <a:xfrm>
            <a:off x="4702019" y="233328"/>
            <a:ext cx="7489982" cy="61420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E9B1ED-9BB4-4217-50FF-958954174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8047">
            <a:off x="2823619" y="3571600"/>
            <a:ext cx="1955474" cy="3004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3927D0-B21A-950C-F54C-B5A52CE3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0507">
            <a:off x="847542" y="3417542"/>
            <a:ext cx="2144399" cy="3120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1724D-7B7B-9D88-6B4F-A57F36C2C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2" y="233328"/>
            <a:ext cx="1779125" cy="3916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9047093-7F3B-E9FB-DA60-AD9C767A6033}"/>
              </a:ext>
            </a:extLst>
          </p:cNvPr>
          <p:cNvSpPr txBox="1"/>
          <p:nvPr/>
        </p:nvSpPr>
        <p:spPr>
          <a:xfrm>
            <a:off x="234522" y="1984453"/>
            <a:ext cx="4911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В 2023 году </a:t>
            </a:r>
          </a:p>
          <a:p>
            <a:r>
              <a:rPr lang="ru-RU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1 производственный участок, </a:t>
            </a:r>
          </a:p>
          <a:p>
            <a:r>
              <a:rPr lang="ru-RU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4 офисных процесса ТНПК</a:t>
            </a:r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18F110A3-6143-FACE-6785-970AF8D56983}"/>
              </a:ext>
            </a:extLst>
          </p:cNvPr>
          <p:cNvSpPr txBox="1">
            <a:spLocks/>
          </p:cNvSpPr>
          <p:nvPr/>
        </p:nvSpPr>
        <p:spPr>
          <a:xfrm>
            <a:off x="87340" y="625011"/>
            <a:ext cx="3066473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ТИРАЖИРОВАНИЕ</a:t>
            </a:r>
          </a:p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практики </a:t>
            </a:r>
            <a:r>
              <a:rPr lang="ru-RU" sz="14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в ТНПК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5D0B47-58EE-AFD4-8815-CF46DDE01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" y="6173181"/>
            <a:ext cx="632161" cy="6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90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B0E049-7722-1AF5-AA07-68F099593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10" y="0"/>
            <a:ext cx="442595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FF3489-4BAA-69E9-B903-5214C671F927}"/>
              </a:ext>
            </a:extLst>
          </p:cNvPr>
          <p:cNvSpPr/>
          <p:nvPr/>
        </p:nvSpPr>
        <p:spPr>
          <a:xfrm>
            <a:off x="4506686" y="-93518"/>
            <a:ext cx="6193972" cy="696781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011FB-70A6-8DD1-7D6F-8415698A1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5" y="3785851"/>
            <a:ext cx="396036" cy="231764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C9E289D6-4B8F-622F-8CEA-F26A6F1DD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1158" y="3752945"/>
            <a:ext cx="5966327" cy="731969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anose="00000400000000000000" pitchFamily="2" charset="-52"/>
              </a:rPr>
              <a:t>Задача успешной компании состоит в том, чтобы её работники сами стали инициаторами перемен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3C01DF-D12F-C507-41FE-6EC88A3CA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169057"/>
            <a:ext cx="2974725" cy="65490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6F3187-EA41-A4AB-9751-363B51C36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137" y="2021462"/>
            <a:ext cx="10265778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МОТИВАЦИЯ</a:t>
            </a:r>
            <a:endParaRPr lang="ru-RU" sz="3200" b="1" dirty="0">
              <a:solidFill>
                <a:srgbClr val="008E5B"/>
              </a:solidFill>
              <a:latin typeface="Montserrat Medium" panose="00000600000000000000" pitchFamily="2" charset="-52"/>
              <a:cs typeface="Gotham Pro" panose="0200050304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DAEC2F-FB3A-ACDA-E84B-226855C981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23"/>
          <a:stretch/>
        </p:blipFill>
        <p:spPr>
          <a:xfrm>
            <a:off x="7575959" y="543452"/>
            <a:ext cx="4169252" cy="57710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299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C1E587-1328-62B6-F959-5B9B18953096}"/>
              </a:ext>
            </a:extLst>
          </p:cNvPr>
          <p:cNvSpPr txBox="1"/>
          <p:nvPr/>
        </p:nvSpPr>
        <p:spPr>
          <a:xfrm>
            <a:off x="214082" y="333233"/>
            <a:ext cx="7237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8E5B"/>
                </a:solidFill>
                <a:latin typeface="Montserrat Medium" panose="00000600000000000000" pitchFamily="2" charset="-52"/>
                <a:ea typeface="+mj-ea"/>
              </a:rPr>
              <a:t>НАПРАВЛЕНИЯ ДЕЯТЕЛЬНОСТИ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2C4A3-3823-261F-2AE5-E0514AF1E8F0}"/>
              </a:ext>
            </a:extLst>
          </p:cNvPr>
          <p:cNvSpPr txBox="1"/>
          <p:nvPr/>
        </p:nvSpPr>
        <p:spPr>
          <a:xfrm>
            <a:off x="214082" y="4942347"/>
            <a:ext cx="5873075" cy="9976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286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Композитные изделия чаще востребованы на производствах, где используются кислоты, щелочи и другие агрессивные химикаты, а также в условиях морского климата.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3F2E06-97BC-0209-A052-F556AB3750BB}"/>
              </a:ext>
            </a:extLst>
          </p:cNvPr>
          <p:cNvGrpSpPr/>
          <p:nvPr/>
        </p:nvGrpSpPr>
        <p:grpSpPr>
          <a:xfrm>
            <a:off x="1748947" y="4475581"/>
            <a:ext cx="3770034" cy="403742"/>
            <a:chOff x="7546245" y="1160098"/>
            <a:chExt cx="3770034" cy="40374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D8848BA-9770-248B-E157-4D421FF45DEE}"/>
                </a:ext>
              </a:extLst>
            </p:cNvPr>
            <p:cNvSpPr/>
            <p:nvPr/>
          </p:nvSpPr>
          <p:spPr>
            <a:xfrm>
              <a:off x="7546245" y="1160098"/>
              <a:ext cx="3770034" cy="403742"/>
            </a:xfrm>
            <a:prstGeom prst="rect">
              <a:avLst/>
            </a:prstGeom>
            <a:solidFill>
              <a:srgbClr val="00B473"/>
            </a:solidFill>
            <a:ln>
              <a:solidFill>
                <a:srgbClr val="C3E1CD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6F979B8-7ECB-ED41-E8A9-2CA36A4A761C}"/>
                </a:ext>
              </a:extLst>
            </p:cNvPr>
            <p:cNvSpPr/>
            <p:nvPr/>
          </p:nvSpPr>
          <p:spPr>
            <a:xfrm>
              <a:off x="7546245" y="1311727"/>
              <a:ext cx="252112" cy="252112"/>
            </a:xfrm>
            <a:prstGeom prst="rect">
              <a:avLst/>
            </a:prstGeom>
            <a:solidFill>
              <a:srgbClr val="A5D7B9"/>
            </a:solidFill>
            <a:ln>
              <a:solidFill>
                <a:srgbClr val="64C39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D6C12-FD06-A937-1FCF-43EE664E34CC}"/>
                </a:ext>
              </a:extLst>
            </p:cNvPr>
            <p:cNvSpPr txBox="1"/>
            <p:nvPr/>
          </p:nvSpPr>
          <p:spPr>
            <a:xfrm>
              <a:off x="8421897" y="1208080"/>
              <a:ext cx="2894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ПРИМЕНЕНИЕ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859C4B-12DE-D874-7F72-C1D1B88E7ED6}"/>
              </a:ext>
            </a:extLst>
          </p:cNvPr>
          <p:cNvSpPr txBox="1"/>
          <p:nvPr/>
        </p:nvSpPr>
        <p:spPr>
          <a:xfrm>
            <a:off x="347870" y="1103243"/>
            <a:ext cx="751410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Наша компания «Татнефть-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Пресскомпозит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всецело стремится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удовлетворять запросы наших клиентов на качественные изделия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 современных композиционных материалов.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Выпускаемая композитная продукция на основе стекловолокна: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трубы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кабеленесущие системы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профили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SMC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BMC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компаунды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готовые конструкции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МАФы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77F58F-69F8-ED5C-E815-C60E39F99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112" y="1735282"/>
            <a:ext cx="4390578" cy="43905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A1FEB1-0532-5E5E-7F99-B3776CBB0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20281900" y="2387600"/>
            <a:ext cx="2667000" cy="2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4D2DE-F95A-1D7A-2621-73184941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60" y="128262"/>
            <a:ext cx="3175270" cy="699052"/>
          </a:xfrm>
          <a:prstGeom prst="rect">
            <a:avLst/>
          </a:prstGeom>
        </p:spPr>
      </p:pic>
      <p:sp>
        <p:nvSpPr>
          <p:cNvPr id="9" name="Google Shape;62;p14">
            <a:extLst>
              <a:ext uri="{FF2B5EF4-FFF2-40B4-BE49-F238E27FC236}">
                <a16:creationId xmlns:a16="http://schemas.microsoft.com/office/drawing/2014/main" id="{29B61E75-1414-258E-CDEB-DF6289D45958}"/>
              </a:ext>
            </a:extLst>
          </p:cNvPr>
          <p:cNvSpPr txBox="1">
            <a:spLocks/>
          </p:cNvSpPr>
          <p:nvPr/>
        </p:nvSpPr>
        <p:spPr>
          <a:xfrm>
            <a:off x="158108" y="1202828"/>
            <a:ext cx="9688286" cy="8281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sym typeface="Montserrat SemiBold"/>
              </a:rPr>
              <a:t>Для мотивации работников к изменениям/улучшениям внедрены и развиваются следующие мероприятия: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379C63-537D-C293-453B-A804A871D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69" y="2340691"/>
            <a:ext cx="466467" cy="21712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1432D8A-BFDE-46B6-595F-0A795A9AA5AF}"/>
              </a:ext>
            </a:extLst>
          </p:cNvPr>
          <p:cNvSpPr/>
          <p:nvPr/>
        </p:nvSpPr>
        <p:spPr>
          <a:xfrm>
            <a:off x="2847677" y="2321234"/>
            <a:ext cx="7053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14"/>
              </a:spcBef>
              <a:defRPr/>
            </a:pPr>
            <a:r>
              <a:rPr lang="ru-RU" sz="1400" spc="-20" dirty="0">
                <a:latin typeface="Montserrat Light" panose="00000400000000000000" pitchFamily="2" charset="-52"/>
                <a:cs typeface="Gotham Pro" panose="02000503040000020004" pitchFamily="2" charset="0"/>
              </a:rPr>
              <a:t>ведётся приём и рассмотрение кайдзен-предложений от всех работников,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30F7066-0954-CE62-A913-24F466628EF2}"/>
              </a:ext>
            </a:extLst>
          </p:cNvPr>
          <p:cNvCxnSpPr/>
          <p:nvPr/>
        </p:nvCxnSpPr>
        <p:spPr>
          <a:xfrm>
            <a:off x="2264560" y="2974933"/>
            <a:ext cx="5881372" cy="0"/>
          </a:xfrm>
          <a:prstGeom prst="line">
            <a:avLst/>
          </a:prstGeom>
          <a:ln w="1905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1F440F-80A0-318E-1FB0-33B398436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69" y="3358725"/>
            <a:ext cx="466467" cy="21712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90B23C0-C0CF-584D-7CF1-64BA4FB6DF1E}"/>
              </a:ext>
            </a:extLst>
          </p:cNvPr>
          <p:cNvSpPr/>
          <p:nvPr/>
        </p:nvSpPr>
        <p:spPr>
          <a:xfrm>
            <a:off x="2847677" y="3322935"/>
            <a:ext cx="7373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14"/>
              </a:spcBef>
              <a:defRPr/>
            </a:pPr>
            <a:r>
              <a:rPr lang="ru-RU" sz="1400" spc="-20" dirty="0">
                <a:latin typeface="Montserrat Light" panose="00000400000000000000" pitchFamily="2" charset="-52"/>
                <a:cs typeface="Gotham Pro" panose="02000503040000020004" pitchFamily="2" charset="0"/>
              </a:rPr>
              <a:t>ведётся ежегодный отбор высоко результативных работников и их мотивация,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B21515D-0331-57E8-856D-5E5CD8D46833}"/>
              </a:ext>
            </a:extLst>
          </p:cNvPr>
          <p:cNvCxnSpPr/>
          <p:nvPr/>
        </p:nvCxnSpPr>
        <p:spPr>
          <a:xfrm>
            <a:off x="2273269" y="3944140"/>
            <a:ext cx="5881372" cy="0"/>
          </a:xfrm>
          <a:prstGeom prst="line">
            <a:avLst/>
          </a:prstGeom>
          <a:ln w="1905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43D76EB-7229-D078-33D8-D2C8C7C8D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84" y="4357461"/>
            <a:ext cx="466467" cy="217128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C1EE66C-88AC-9CD6-6B4F-6F5D10E20653}"/>
              </a:ext>
            </a:extLst>
          </p:cNvPr>
          <p:cNvCxnSpPr/>
          <p:nvPr/>
        </p:nvCxnSpPr>
        <p:spPr>
          <a:xfrm>
            <a:off x="2273269" y="4975304"/>
            <a:ext cx="5881372" cy="0"/>
          </a:xfrm>
          <a:prstGeom prst="line">
            <a:avLst/>
          </a:prstGeom>
          <a:ln w="1905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CDF4DD-5EF7-263E-3E4A-11519372C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84" y="5388625"/>
            <a:ext cx="466467" cy="217128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B93F9C8-8ECE-CECA-2FE4-D1A978ED7200}"/>
              </a:ext>
            </a:extLst>
          </p:cNvPr>
          <p:cNvSpPr/>
          <p:nvPr/>
        </p:nvSpPr>
        <p:spPr>
          <a:xfrm>
            <a:off x="2847677" y="5350620"/>
            <a:ext cx="7288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14"/>
              </a:spcBef>
              <a:defRPr/>
            </a:pPr>
            <a:r>
              <a:rPr lang="ru-RU" sz="1400" spc="-20" dirty="0">
                <a:latin typeface="Montserrat Light" panose="00000400000000000000" pitchFamily="2" charset="-52"/>
                <a:cs typeface="Gotham Pro" panose="02000503040000020004" pitchFamily="2" charset="0"/>
              </a:rPr>
              <a:t>для мастеров производства предусмотрена специальная система мотивации.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3F9FAF9-899A-56D0-3A4C-A989B65C3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275" y="5844619"/>
            <a:ext cx="848037" cy="84803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0A9EAFB-CB30-E973-E338-0DA04610A519}"/>
              </a:ext>
            </a:extLst>
          </p:cNvPr>
          <p:cNvSpPr/>
          <p:nvPr/>
        </p:nvSpPr>
        <p:spPr>
          <a:xfrm>
            <a:off x="2847677" y="4337419"/>
            <a:ext cx="6985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14"/>
              </a:spcBef>
              <a:defRPr/>
            </a:pPr>
            <a:r>
              <a:rPr lang="ru-RU" sz="1400" spc="-20" dirty="0">
                <a:latin typeface="Montserrat Light" panose="00000400000000000000" pitchFamily="2" charset="-52"/>
                <a:cs typeface="Gotham Pro" panose="02000503040000020004" pitchFamily="2" charset="0"/>
              </a:rPr>
              <a:t>ежеквартально проводится конкурс «Лучший производственный участок»,</a:t>
            </a:r>
          </a:p>
        </p:txBody>
      </p:sp>
    </p:spTree>
    <p:extLst>
      <p:ext uri="{BB962C8B-B14F-4D97-AF65-F5344CB8AC3E}">
        <p14:creationId xmlns:p14="http://schemas.microsoft.com/office/powerpoint/2010/main" val="4163221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4BC754-37A6-4F15-A4A8-C797CDC49756}"/>
              </a:ext>
            </a:extLst>
          </p:cNvPr>
          <p:cNvSpPr/>
          <p:nvPr/>
        </p:nvSpPr>
        <p:spPr>
          <a:xfrm>
            <a:off x="335940" y="5290456"/>
            <a:ext cx="11520117" cy="1417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564AF7-5791-4F0A-BED7-699731B39EA4}"/>
              </a:ext>
            </a:extLst>
          </p:cNvPr>
          <p:cNvSpPr/>
          <p:nvPr/>
        </p:nvSpPr>
        <p:spPr>
          <a:xfrm>
            <a:off x="335940" y="5368138"/>
            <a:ext cx="11520117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присвоение звания </a:t>
            </a:r>
            <a:r>
              <a:rPr lang="ru-RU" sz="16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«Лучшее производственное подразделение»</a:t>
            </a:r>
            <a:r>
              <a:rPr lang="ru-RU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с вручением переходящего кубка победителя;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присвоение звания </a:t>
            </a:r>
            <a:r>
              <a:rPr lang="ru-RU" sz="1600" b="1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«Временно отстающий» </a:t>
            </a:r>
            <a:r>
              <a:rPr lang="ru-RU" sz="1600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 вручением переходящего знака аутсайдера. </a:t>
            </a:r>
            <a:endParaRPr lang="ru-RU" sz="16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5DC7256-C638-4C9E-A4B4-B281EAE64046}"/>
              </a:ext>
            </a:extLst>
          </p:cNvPr>
          <p:cNvSpPr/>
          <p:nvPr/>
        </p:nvSpPr>
        <p:spPr>
          <a:xfrm>
            <a:off x="335941" y="744079"/>
            <a:ext cx="8522255" cy="379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b="1" dirty="0">
                <a:solidFill>
                  <a:srgbClr val="C845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Критерии отбора</a:t>
            </a: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C845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отсутствие несчастных случаев на участке;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количество нарушений правил охраны труда;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количество выпущенной бракованной продукции;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отказ работы оборудования по вине работника участвующего подразделения;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количество персонала, участвующего в процессах совершенствования;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количество несоответствий, выявленных по вине работника участвующего подразделения;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оценка состояния рабочего места.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973949-F18E-2ABA-AAD7-9CC476A1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23"/>
          <a:stretch/>
        </p:blipFill>
        <p:spPr>
          <a:xfrm>
            <a:off x="9010056" y="1097812"/>
            <a:ext cx="2846001" cy="39394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5D8720B-5031-7EA5-521C-7F44E0CC3CA4}"/>
              </a:ext>
            </a:extLst>
          </p:cNvPr>
          <p:cNvSpPr txBox="1">
            <a:spLocks/>
          </p:cNvSpPr>
          <p:nvPr/>
        </p:nvSpPr>
        <p:spPr>
          <a:xfrm>
            <a:off x="153871" y="149954"/>
            <a:ext cx="11374100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400" b="1" dirty="0">
                <a:solidFill>
                  <a:srgbClr val="00B050"/>
                </a:solidFill>
                <a:latin typeface="Montserrat Medium" panose="00000600000000000000" pitchFamily="2" charset="-52"/>
              </a:rPr>
              <a:t>Конкурс подразделений производства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C40346-AEE7-1F02-6051-16042464F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434" y="128262"/>
            <a:ext cx="2314695" cy="5095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AA874C-DC4B-EB9F-B4F6-C7FC28D327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30" y="4289660"/>
            <a:ext cx="738667" cy="7386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4B63FF-3B6C-837A-9053-9698087352A2}"/>
              </a:ext>
            </a:extLst>
          </p:cNvPr>
          <p:cNvSpPr txBox="1"/>
          <p:nvPr/>
        </p:nvSpPr>
        <p:spPr>
          <a:xfrm>
            <a:off x="335940" y="4791014"/>
            <a:ext cx="6106884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845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Условия вознаграждения:</a:t>
            </a:r>
          </a:p>
        </p:txBody>
      </p:sp>
    </p:spTree>
    <p:extLst>
      <p:ext uri="{BB962C8B-B14F-4D97-AF65-F5344CB8AC3E}">
        <p14:creationId xmlns:p14="http://schemas.microsoft.com/office/powerpoint/2010/main" val="259530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20281900" y="2387600"/>
            <a:ext cx="2667000" cy="2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4D2DE-F95A-1D7A-2621-73184941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60" y="128262"/>
            <a:ext cx="3175270" cy="69905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F335B8C-8F2D-D538-A680-377C1893C173}"/>
              </a:ext>
            </a:extLst>
          </p:cNvPr>
          <p:cNvSpPr txBox="1">
            <a:spLocks/>
          </p:cNvSpPr>
          <p:nvPr/>
        </p:nvSpPr>
        <p:spPr>
          <a:xfrm>
            <a:off x="153871" y="149954"/>
            <a:ext cx="6288953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400" b="1" dirty="0">
                <a:solidFill>
                  <a:srgbClr val="00B050"/>
                </a:solidFill>
                <a:latin typeface="Montserrat Medium" panose="00000600000000000000" pitchFamily="2" charset="-52"/>
              </a:rPr>
              <a:t>Кайдзен-предложения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F8588A-294D-85D8-CA1E-B2FBCADAEA2B}"/>
              </a:ext>
            </a:extLst>
          </p:cNvPr>
          <p:cNvSpPr/>
          <p:nvPr/>
        </p:nvSpPr>
        <p:spPr>
          <a:xfrm>
            <a:off x="282810" y="5336100"/>
            <a:ext cx="11755319" cy="13719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5E14C0-B4B5-0788-B3CE-0457C9B6DEA5}"/>
              </a:ext>
            </a:extLst>
          </p:cNvPr>
          <p:cNvSpPr/>
          <p:nvPr/>
        </p:nvSpPr>
        <p:spPr>
          <a:xfrm>
            <a:off x="834013" y="5539119"/>
            <a:ext cx="8086072" cy="965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Кайдзен-предложение может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подать ЛЮБОЙ работник предприятия!!!</a:t>
            </a:r>
          </a:p>
          <a:p>
            <a:pPr lvl="0" algn="just">
              <a:lnSpc>
                <a:spcPct val="150000"/>
              </a:lnSpc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 КАЖНОЕ кайдзен-предложение выплачивается вознаграждение</a:t>
            </a:r>
            <a:endParaRPr lang="ru-RU" sz="16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461559-E860-35A3-E52A-081855B2B832}"/>
              </a:ext>
            </a:extLst>
          </p:cNvPr>
          <p:cNvSpPr/>
          <p:nvPr/>
        </p:nvSpPr>
        <p:spPr>
          <a:xfrm>
            <a:off x="335941" y="2268874"/>
            <a:ext cx="6106883" cy="232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b="1" dirty="0">
                <a:solidFill>
                  <a:srgbClr val="C845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C845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вовлечение </a:t>
            </a:r>
            <a:r>
              <a:rPr lang="ru-RU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работников в процесс непрерывного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улучшения процессов,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снижение всех видов потерь,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повышение качества продукции,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поддержание процессов.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60C696-1191-97E6-B9DD-06984ABDF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r="4104"/>
          <a:stretch/>
        </p:blipFill>
        <p:spPr bwMode="auto">
          <a:xfrm>
            <a:off x="7220716" y="1066800"/>
            <a:ext cx="4804368" cy="405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3B9042-BF29-B802-68C1-22172EAC24DC}"/>
              </a:ext>
            </a:extLst>
          </p:cNvPr>
          <p:cNvSpPr txBox="1"/>
          <p:nvPr/>
        </p:nvSpPr>
        <p:spPr>
          <a:xfrm>
            <a:off x="248596" y="5237241"/>
            <a:ext cx="585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9D7DBB-AE3B-BFF8-4010-06EEC6111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3" y="4381878"/>
            <a:ext cx="738667" cy="73866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E7D5ACF-3B71-8F37-5ED9-4E979C11FDE3}"/>
              </a:ext>
            </a:extLst>
          </p:cNvPr>
          <p:cNvSpPr/>
          <p:nvPr/>
        </p:nvSpPr>
        <p:spPr>
          <a:xfrm>
            <a:off x="335941" y="1457942"/>
            <a:ext cx="6775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СТО-10.3-01-2019 Стандарт организации о порядке подачи, рассмотрения и реализации кайдзен-предложений.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7D3EDC8-988A-8C95-CD89-24A1F96C1669}"/>
              </a:ext>
            </a:extLst>
          </p:cNvPr>
          <p:cNvSpPr/>
          <p:nvPr/>
        </p:nvSpPr>
        <p:spPr>
          <a:xfrm>
            <a:off x="335941" y="982487"/>
            <a:ext cx="3791559" cy="46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b="1" dirty="0">
                <a:solidFill>
                  <a:srgbClr val="C845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Основание</a:t>
            </a: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C845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39111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20281900" y="2387600"/>
            <a:ext cx="2667000" cy="2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4D2DE-F95A-1D7A-2621-73184941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60" y="128262"/>
            <a:ext cx="3175270" cy="6990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EFBD51-868C-37DF-B87A-8D1F5A9CC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926" y="956827"/>
            <a:ext cx="7812887" cy="52262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1B8610-9F8A-F2A2-F04D-DC41A4708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80" y="3691513"/>
            <a:ext cx="7681913" cy="26807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7C80AD6-E1F5-E7C5-8D71-F4451762C168}"/>
              </a:ext>
            </a:extLst>
          </p:cNvPr>
          <p:cNvSpPr txBox="1">
            <a:spLocks/>
          </p:cNvSpPr>
          <p:nvPr/>
        </p:nvSpPr>
        <p:spPr>
          <a:xfrm>
            <a:off x="153871" y="149954"/>
            <a:ext cx="6693243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400" b="1" dirty="0">
                <a:solidFill>
                  <a:srgbClr val="00B050"/>
                </a:solidFill>
                <a:latin typeface="Montserrat Medium" panose="00000600000000000000" pitchFamily="2" charset="-52"/>
              </a:rPr>
              <a:t>Кайдзен-предложения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66782-5170-0A13-4F0F-D8AE738C1589}"/>
              </a:ext>
            </a:extLst>
          </p:cNvPr>
          <p:cNvSpPr txBox="1"/>
          <p:nvPr/>
        </p:nvSpPr>
        <p:spPr>
          <a:xfrm>
            <a:off x="153871" y="1784030"/>
            <a:ext cx="38680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Вид потери определяется </a:t>
            </a:r>
          </a:p>
          <a:p>
            <a:pPr algn="ctr"/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для каждого </a:t>
            </a:r>
          </a:p>
          <a:p>
            <a:pPr algn="ctr"/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кайдзен-предложения</a:t>
            </a:r>
            <a:endParaRPr lang="ru-RU" sz="1400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B8A0A9-08DF-1441-3177-DAE5939FDF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653" y="2906910"/>
            <a:ext cx="720564" cy="3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38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20281900" y="2387600"/>
            <a:ext cx="2667000" cy="2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4D2DE-F95A-1D7A-2621-73184941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60" y="128262"/>
            <a:ext cx="3175270" cy="6990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A37DF7-6E5E-944D-7369-A32DD9AEB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70" y="116682"/>
            <a:ext cx="3776437" cy="53697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1AAEBD-068B-7AED-D837-29B13EEB6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851" y="477788"/>
            <a:ext cx="3959565" cy="56318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09B8F2-7B12-9C7F-E6E4-D3ECD0753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1097931"/>
            <a:ext cx="3999030" cy="56318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9627A7A-604B-EC84-95C0-EE3F4A4FCDA6}"/>
              </a:ext>
            </a:extLst>
          </p:cNvPr>
          <p:cNvSpPr/>
          <p:nvPr/>
        </p:nvSpPr>
        <p:spPr>
          <a:xfrm>
            <a:off x="377075" y="4176600"/>
            <a:ext cx="3249608" cy="76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14"/>
              </a:spcBef>
              <a:defRPr/>
            </a:pPr>
            <a:r>
              <a:rPr lang="ru-RU" sz="14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мастеров производства</a:t>
            </a:r>
          </a:p>
          <a:p>
            <a:pPr marL="12700" algn="ctr">
              <a:spcBef>
                <a:spcPts val="114"/>
              </a:spcBef>
              <a:defRPr/>
            </a:pPr>
            <a:r>
              <a:rPr lang="ru-RU" sz="14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предусмотрена</a:t>
            </a:r>
          </a:p>
          <a:p>
            <a:pPr marL="12700" algn="ctr">
              <a:spcBef>
                <a:spcPts val="114"/>
              </a:spcBef>
              <a:defRPr/>
            </a:pPr>
            <a:r>
              <a:rPr lang="ru-RU" sz="14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специальная система мотивации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402B1B8-7295-96B6-4FB8-0331BFE8EA2F}"/>
              </a:ext>
            </a:extLst>
          </p:cNvPr>
          <p:cNvSpPr/>
          <p:nvPr/>
        </p:nvSpPr>
        <p:spPr>
          <a:xfrm>
            <a:off x="8470272" y="5327100"/>
            <a:ext cx="3223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14"/>
              </a:spcBef>
              <a:defRPr/>
            </a:pPr>
            <a:r>
              <a:rPr lang="ru-RU" sz="14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ведётся ежегодный отбор высоко результативных работников и их мотивация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8A59AD-87AC-F634-C9D0-7B36E7C32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5" y="6109595"/>
            <a:ext cx="777469" cy="3537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CE3FD72-8FE4-A2A4-AA1B-154267FFA2C6}"/>
              </a:ext>
            </a:extLst>
          </p:cNvPr>
          <p:cNvSpPr/>
          <p:nvPr/>
        </p:nvSpPr>
        <p:spPr>
          <a:xfrm>
            <a:off x="4169083" y="4672890"/>
            <a:ext cx="3639137" cy="536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14"/>
              </a:spcBef>
              <a:defRPr/>
            </a:pPr>
            <a:r>
              <a:rPr lang="ru-RU" sz="14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предусмотрено обучение и развитие</a:t>
            </a:r>
          </a:p>
          <a:p>
            <a:pPr marL="12700" algn="ctr">
              <a:spcBef>
                <a:spcPts val="114"/>
              </a:spcBef>
              <a:defRPr/>
            </a:pPr>
            <a:r>
              <a:rPr lang="ru-RU" sz="14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работников (в т.ч. новых)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8DAFC27-C93F-9DCA-8F80-90856773D9EC}"/>
              </a:ext>
            </a:extLst>
          </p:cNvPr>
          <p:cNvCxnSpPr>
            <a:cxnSpLocks/>
          </p:cNvCxnSpPr>
          <p:nvPr/>
        </p:nvCxnSpPr>
        <p:spPr>
          <a:xfrm>
            <a:off x="1358849" y="6284300"/>
            <a:ext cx="2267834" cy="0"/>
          </a:xfrm>
          <a:prstGeom prst="line">
            <a:avLst/>
          </a:prstGeom>
          <a:ln w="1905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703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B0E049-7722-1AF5-AA07-68F099593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10" y="0"/>
            <a:ext cx="442595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FF3489-4BAA-69E9-B903-5214C671F927}"/>
              </a:ext>
            </a:extLst>
          </p:cNvPr>
          <p:cNvSpPr/>
          <p:nvPr/>
        </p:nvSpPr>
        <p:spPr>
          <a:xfrm>
            <a:off x="4506686" y="-93518"/>
            <a:ext cx="6193972" cy="696781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011FB-70A6-8DD1-7D6F-8415698A1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5" y="3785851"/>
            <a:ext cx="396036" cy="231764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C9E289D6-4B8F-622F-8CEA-F26A6F1DD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339" y="3752946"/>
            <a:ext cx="5371304" cy="369332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latin typeface="Montserrat Light" panose="00000400000000000000" pitchFamily="2" charset="-52"/>
              </a:rPr>
              <a:t>А кто говорил, что будет легко? </a:t>
            </a:r>
          </a:p>
          <a:p>
            <a:pPr algn="l"/>
            <a:r>
              <a:rPr lang="ru-RU" sz="1700" dirty="0">
                <a:latin typeface="Montserrat Light" panose="00000400000000000000" pitchFamily="2" charset="-52"/>
              </a:rPr>
              <a:t>Чем труднее, тем интереснее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3C01DF-D12F-C507-41FE-6EC88A3CA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169057"/>
            <a:ext cx="2974725" cy="6549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92E9F9-6158-5C03-2E69-BF39FF7FFB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34"/>
          <a:stretch/>
        </p:blipFill>
        <p:spPr>
          <a:xfrm>
            <a:off x="7735966" y="873464"/>
            <a:ext cx="4186284" cy="279502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6D679F-279D-D6FC-0016-C3A89F1760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7759508" y="3887937"/>
            <a:ext cx="4193700" cy="234936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4783D8-4192-BAF8-6854-8CF8B90000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102" y="3354821"/>
            <a:ext cx="632161" cy="63216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6F3187-EA41-A4AB-9751-363B51C36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17" y="2021462"/>
            <a:ext cx="10265778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ОБУЧЕНИЕ </a:t>
            </a:r>
            <a:r>
              <a:rPr lang="ru-RU" sz="3200" b="1" dirty="0">
                <a:solidFill>
                  <a:srgbClr val="008E5B"/>
                </a:solidFill>
                <a:latin typeface="Montserrat Medium" panose="00000600000000000000" pitchFamily="2" charset="-52"/>
                <a:cs typeface="Gotham Pro" panose="02000503040000020004" pitchFamily="2" charset="0"/>
              </a:rPr>
              <a:t>И ИНФОРМИРОВАНИЕ </a:t>
            </a:r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ТРЕНЕРАМИ ТНПК</a:t>
            </a:r>
            <a:endParaRPr lang="ru-RU" sz="3200" b="1" dirty="0">
              <a:solidFill>
                <a:srgbClr val="008E5B"/>
              </a:solidFill>
              <a:latin typeface="Montserrat Medium" panose="00000600000000000000" pitchFamily="2" charset="-52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2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8BA413-F60E-427C-3CEE-C41C8AF5CF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1442">
            <a:off x="6679312" y="1672665"/>
            <a:ext cx="3097587" cy="4503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D824B1-8515-FAFE-CA28-ADF5EFBD49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4145">
            <a:off x="9088035" y="2165406"/>
            <a:ext cx="3077837" cy="427036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C480679-C93F-4A2F-B51B-B09074A0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3" y="425058"/>
            <a:ext cx="11636464" cy="94393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Внутренние тренеры </a:t>
            </a:r>
            <a:br>
              <a:rPr lang="ru-RU" sz="3200" b="1" dirty="0">
                <a:solidFill>
                  <a:srgbClr val="0A9B69"/>
                </a:solidFill>
                <a:latin typeface="Montserrat Medium" panose="00000600000000000000" pitchFamily="2" charset="-52"/>
              </a:rPr>
            </a:br>
            <a:r>
              <a:rPr lang="ru-RU" sz="28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в рамках проекта ФЦК сертифицированы по темам: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1AE55-CE44-4148-9337-2E4BE9976AC8}"/>
              </a:ext>
            </a:extLst>
          </p:cNvPr>
          <p:cNvSpPr txBox="1"/>
          <p:nvPr/>
        </p:nvSpPr>
        <p:spPr>
          <a:xfrm>
            <a:off x="3154140" y="5174021"/>
            <a:ext cx="178057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dirty="0">
                <a:solidFill>
                  <a:srgbClr val="C845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Татьяна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dirty="0">
                <a:solidFill>
                  <a:srgbClr val="C845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Белосвет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CAA3F-6A08-4ECA-971B-C2FEB8D37BA8}"/>
              </a:ext>
            </a:extLst>
          </p:cNvPr>
          <p:cNvSpPr txBox="1"/>
          <p:nvPr/>
        </p:nvSpPr>
        <p:spPr>
          <a:xfrm>
            <a:off x="607246" y="5174021"/>
            <a:ext cx="19001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dirty="0">
                <a:solidFill>
                  <a:srgbClr val="C845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Олег 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dirty="0">
                <a:solidFill>
                  <a:srgbClr val="C845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Халмурзаев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B80CE6-3D55-3A3B-B1CB-BBCB348728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59" y="2154693"/>
            <a:ext cx="2024656" cy="26354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F9CFE1-99E6-D862-47C9-8CFF77CCB4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63" y="2154694"/>
            <a:ext cx="2191504" cy="263542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99D0A3-4D5A-BD49-049D-828D5474D50B}"/>
              </a:ext>
            </a:extLst>
          </p:cNvPr>
          <p:cNvSpPr/>
          <p:nvPr/>
        </p:nvSpPr>
        <p:spPr>
          <a:xfrm>
            <a:off x="5499334" y="1430472"/>
            <a:ext cx="6692665" cy="532938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89696" y="1995897"/>
            <a:ext cx="5966470" cy="378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бережливого производства</a:t>
            </a:r>
          </a:p>
          <a:p>
            <a:pPr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endParaRPr lang="ru-RU" sz="2667" i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по улучшению</a:t>
            </a:r>
          </a:p>
          <a:p>
            <a:pPr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endParaRPr lang="ru-RU" sz="2667" i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5С на производстве</a:t>
            </a:r>
          </a:p>
          <a:p>
            <a:pPr marL="380990" indent="-380990" defTabSz="609585" eaLnBrk="0" fontAlgn="base" hangingPunct="0">
              <a:spcBef>
                <a:spcPct val="0"/>
              </a:spcBef>
              <a:buClr>
                <a:srgbClr val="E09E0A"/>
              </a:buClr>
              <a:buFont typeface="Wingdings" panose="05000000000000000000" pitchFamily="2" charset="2"/>
              <a:buChar char="Ø"/>
              <a:defRPr/>
            </a:pPr>
            <a:endParaRPr lang="ru-RU" sz="2667" i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Картирование</a:t>
            </a:r>
          </a:p>
          <a:p>
            <a:pPr marL="380990" indent="-380990" defTabSz="609585" eaLnBrk="0" fontAlgn="base" hangingPunct="0">
              <a:spcBef>
                <a:spcPct val="0"/>
              </a:spcBef>
              <a:buClr>
                <a:srgbClr val="E09E0A"/>
              </a:buClr>
              <a:buFont typeface="Wingdings" panose="05000000000000000000" pitchFamily="2" charset="2"/>
              <a:buChar char="Ø"/>
              <a:defRPr/>
            </a:pPr>
            <a:endParaRPr lang="ru-RU" sz="2667" i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Производственный анализ</a:t>
            </a:r>
          </a:p>
        </p:txBody>
      </p:sp>
      <p:sp>
        <p:nvSpPr>
          <p:cNvPr id="13" name="Левая фигурная скобка 12">
            <a:extLst>
              <a:ext uri="{FF2B5EF4-FFF2-40B4-BE49-F238E27FC236}">
                <a16:creationId xmlns:a16="http://schemas.microsoft.com/office/drawing/2014/main" id="{5C35DC80-5F55-4FC3-8D52-8F09BCE7DF0D}"/>
              </a:ext>
            </a:extLst>
          </p:cNvPr>
          <p:cNvSpPr/>
          <p:nvPr/>
        </p:nvSpPr>
        <p:spPr>
          <a:xfrm>
            <a:off x="5374837" y="1836037"/>
            <a:ext cx="573128" cy="4035612"/>
          </a:xfrm>
          <a:prstGeom prst="leftBrace">
            <a:avLst>
              <a:gd name="adj1" fmla="val 77424"/>
              <a:gd name="adj2" fmla="val 49117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171616"/>
              </a:solidFill>
              <a:latin typeface="Verdan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FD34A-B220-624E-2265-0E334DC2F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83" y="120153"/>
            <a:ext cx="2173745" cy="4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5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C480679-C93F-4A2F-B51B-B09074A0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71" y="1384633"/>
            <a:ext cx="11909458" cy="94393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Внутренние тренеры </a:t>
            </a:r>
            <a:br>
              <a:rPr lang="ru-RU" sz="4000" b="1" dirty="0">
                <a:solidFill>
                  <a:srgbClr val="0A9B69"/>
                </a:solidFill>
                <a:latin typeface="Montserrat Medium" panose="00000600000000000000" pitchFamily="2" charset="-52"/>
              </a:rPr>
            </a:b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дополнили обучение руководителей и специалистов темами</a:t>
            </a:r>
            <a:r>
              <a:rPr lang="ru-RU" sz="31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86513" y="2379436"/>
            <a:ext cx="9964215" cy="4196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PDCA</a:t>
            </a:r>
            <a:endParaRPr lang="ru-RU" sz="2667" i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SMART-</a:t>
            </a: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постановки целей</a:t>
            </a: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i="1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Poka</a:t>
            </a:r>
            <a:r>
              <a:rPr lang="en-US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-yok</a:t>
            </a: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а, </a:t>
            </a:r>
            <a:r>
              <a:rPr lang="en-US" sz="2667" i="1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jidoka</a:t>
            </a:r>
            <a:endParaRPr lang="ru-RU" sz="2667" i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ANDON, Alert</a:t>
            </a:r>
            <a:endParaRPr lang="ru-RU" sz="2667" i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Бутылочное горлышко</a:t>
            </a: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Риски процесса. Риски по безопасности труда и охраны здоровья. Экологические аспекты</a:t>
            </a: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Причина - человеческий фактор</a:t>
            </a: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Требование.  Несоответствия. «5 почему?». Планы </a:t>
            </a:r>
            <a:r>
              <a:rPr lang="ru-RU" sz="2667" i="1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КиПД</a:t>
            </a: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 defTabSz="609585" eaLnBrk="0" fontAlgn="base" hangingPunct="0"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667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Аудиты и последствия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7A08B8-5B39-20E1-185A-5730A129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29" y="120153"/>
            <a:ext cx="2882300" cy="63455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0B49E7-0F7E-4854-FB1F-57B5D36DFCC7}"/>
              </a:ext>
            </a:extLst>
          </p:cNvPr>
          <p:cNvSpPr/>
          <p:nvPr/>
        </p:nvSpPr>
        <p:spPr>
          <a:xfrm>
            <a:off x="153871" y="281902"/>
            <a:ext cx="8885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 eaLnBrk="0" fontAlgn="base" hangingPunct="0">
              <a:spcBef>
                <a:spcPct val="0"/>
              </a:spcBef>
              <a:buClr>
                <a:srgbClr val="E09E0A"/>
              </a:buClr>
              <a:defRPr/>
            </a:pPr>
            <a:r>
              <a:rPr lang="ru-RU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Т.к. в ТНПК внедряются требования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</a:t>
            </a:r>
            <a:r>
              <a:rPr lang="ru-RU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специфические требования потребителей, то было принято решение – расширить перечень тем, обязательных по ФЦК. Дополнено темами, которые обязательны для применения в работе.</a:t>
            </a:r>
          </a:p>
        </p:txBody>
      </p:sp>
    </p:spTree>
    <p:extLst>
      <p:ext uri="{BB962C8B-B14F-4D97-AF65-F5344CB8AC3E}">
        <p14:creationId xmlns:p14="http://schemas.microsoft.com/office/powerpoint/2010/main" val="1294705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CF563-A1C2-CFF7-7045-CD9FED083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70" y="120153"/>
            <a:ext cx="3498159" cy="7701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BE5EA2-5DE2-F56D-A6C8-8904555C5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6" y="667925"/>
            <a:ext cx="8071884" cy="549814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2F11E0-ECB4-3B48-B6AE-DF880EDB7A04}"/>
              </a:ext>
            </a:extLst>
          </p:cNvPr>
          <p:cNvSpPr txBox="1"/>
          <p:nvPr/>
        </p:nvSpPr>
        <p:spPr>
          <a:xfrm>
            <a:off x="359229" y="6226629"/>
            <a:ext cx="5978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Примечание. УПСТ - это ЦПСТ. Позже было переименование участка в цех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37D56E-C206-B124-4ED7-3650E3811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2946">
            <a:off x="8854363" y="1931979"/>
            <a:ext cx="3039270" cy="43275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BA77AE-851B-63F9-8A24-AAB4C0E09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35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7239">
            <a:off x="7203188" y="968830"/>
            <a:ext cx="3435329" cy="49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31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4729CE-E6C8-24CE-2D9A-50D04E9FB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44"/>
          <a:stretch/>
        </p:blipFill>
        <p:spPr>
          <a:xfrm>
            <a:off x="6740842" y="1551672"/>
            <a:ext cx="5134589" cy="49375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4B135C-88B2-1EEF-31CE-5363CF060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70" y="120153"/>
            <a:ext cx="3498159" cy="77013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B5F937-C748-1DC1-A3A0-31329DBF5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69" y="635890"/>
            <a:ext cx="6214572" cy="5586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5D0B47-58EE-AFD4-8815-CF46DDE01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" y="6173181"/>
            <a:ext cx="632161" cy="6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A1FEB1-0532-5E5E-7F99-B3776CBB0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A7CB56-7A3D-2CFE-1236-45743D476F82}"/>
              </a:ext>
            </a:extLst>
          </p:cNvPr>
          <p:cNvSpPr/>
          <p:nvPr/>
        </p:nvSpPr>
        <p:spPr>
          <a:xfrm>
            <a:off x="214082" y="267575"/>
            <a:ext cx="86734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008E5B"/>
                </a:solidFill>
                <a:latin typeface="Montserrat Medium" panose="00000600000000000000" pitchFamily="2" charset="-52"/>
                <a:ea typeface="+mj-ea"/>
              </a:rPr>
              <a:t>НОМЕНКЛАТУРА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8E5B"/>
                </a:solidFill>
                <a:latin typeface="Montserrat Medium" panose="00000600000000000000" pitchFamily="2" charset="-52"/>
                <a:ea typeface="+mj-ea"/>
              </a:rPr>
              <a:t>в части производства стеклопластиковых труб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361BBC-F22C-69FF-8C68-9D5009885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43" t="27999" r="28932" b="19740"/>
          <a:stretch/>
        </p:blipFill>
        <p:spPr>
          <a:xfrm>
            <a:off x="421801" y="2078356"/>
            <a:ext cx="6014923" cy="4081182"/>
          </a:xfrm>
          <a:prstGeom prst="rect">
            <a:avLst/>
          </a:prstGeom>
        </p:spPr>
      </p:pic>
      <p:pic>
        <p:nvPicPr>
          <p:cNvPr id="13" name="Picture 2" descr="https://www.tnpc.ru/file/i_pic/produkcia-na-glavnoi/glavn-profil.png">
            <a:extLst>
              <a:ext uri="{FF2B5EF4-FFF2-40B4-BE49-F238E27FC236}">
                <a16:creationId xmlns:a16="http://schemas.microsoft.com/office/drawing/2014/main" id="{8B7E12CF-CE82-8B72-02DB-E485AA22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0" y="2362960"/>
            <a:ext cx="4002238" cy="40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7237A7-3879-12FB-7B13-56CE8CEF8714}"/>
              </a:ext>
            </a:extLst>
          </p:cNvPr>
          <p:cNvSpPr txBox="1"/>
          <p:nvPr/>
        </p:nvSpPr>
        <p:spPr>
          <a:xfrm>
            <a:off x="1136342" y="1408776"/>
            <a:ext cx="4527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rgbClr val="00B050"/>
                </a:solidFill>
              </a:rPr>
              <a:t>Производство стеклопластиковых труб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1027E-E408-E64E-BE0E-1E1746DE3F41}"/>
              </a:ext>
            </a:extLst>
          </p:cNvPr>
          <p:cNvSpPr txBox="1"/>
          <p:nvPr/>
        </p:nvSpPr>
        <p:spPr>
          <a:xfrm>
            <a:off x="6772351" y="1408776"/>
            <a:ext cx="516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rgbClr val="00B050"/>
                </a:solidFill>
              </a:rPr>
              <a:t>Производство стеклопластиковых профилей</a:t>
            </a:r>
          </a:p>
        </p:txBody>
      </p:sp>
    </p:spTree>
    <p:extLst>
      <p:ext uri="{BB962C8B-B14F-4D97-AF65-F5344CB8AC3E}">
        <p14:creationId xmlns:p14="http://schemas.microsoft.com/office/powerpoint/2010/main" val="2950672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7A08B8-5B39-20E1-185A-5730A129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29" y="120153"/>
            <a:ext cx="2882300" cy="6345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0D7F0B-DD5C-5F7B-A507-47E365506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258762"/>
            <a:ext cx="8153400" cy="4029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3EEA80-F4ED-24AE-2240-4ECD845CA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4" y="5856241"/>
            <a:ext cx="788568" cy="461477"/>
          </a:xfrm>
          <a:prstGeom prst="rect">
            <a:avLst/>
          </a:prstGeom>
        </p:spPr>
      </p:pic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7EBCE7A6-C172-3E6A-5F40-FC5BD0606551}"/>
              </a:ext>
            </a:extLst>
          </p:cNvPr>
          <p:cNvSpPr txBox="1">
            <a:spLocks/>
          </p:cNvSpPr>
          <p:nvPr/>
        </p:nvSpPr>
        <p:spPr>
          <a:xfrm>
            <a:off x="1546613" y="5836402"/>
            <a:ext cx="9807187" cy="7628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sym typeface="Montserrat SemiBold"/>
              </a:rPr>
              <a:t>Все обучающие презентации доступны работникам в любое время – они выложены на общедоступном диске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8DB7C0-746F-43E5-BB07-9873CF3D4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15" y="982470"/>
            <a:ext cx="5278022" cy="26416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5105D5-6350-E311-A93A-66B67DBF5C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02" b="1"/>
          <a:stretch/>
        </p:blipFill>
        <p:spPr>
          <a:xfrm>
            <a:off x="3237692" y="3035300"/>
            <a:ext cx="5432775" cy="27334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B7F3B9-EE3B-1986-33FD-D4881C2A8AE5}"/>
              </a:ext>
            </a:extLst>
          </p:cNvPr>
          <p:cNvSpPr txBox="1"/>
          <p:nvPr/>
        </p:nvSpPr>
        <p:spPr>
          <a:xfrm>
            <a:off x="8670467" y="3691743"/>
            <a:ext cx="343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Пример презентации по теме «</a:t>
            </a:r>
            <a:r>
              <a:rPr lang="en-US" sz="1400" i="1" dirty="0"/>
              <a:t>Poka-yoke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207980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13" y="5256677"/>
            <a:ext cx="1798635" cy="8202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CEE44-E0C4-72BB-A03A-8490B850E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9686">
            <a:off x="5154799" y="2744003"/>
            <a:ext cx="6678444" cy="370965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3DBB9-37C4-0192-BCC3-1492A7E31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"/>
          <a:stretch/>
        </p:blipFill>
        <p:spPr>
          <a:xfrm>
            <a:off x="3467516" y="1335951"/>
            <a:ext cx="7917239" cy="4417081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94" y="1195390"/>
            <a:ext cx="3910452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FF0000"/>
                </a:solidFill>
                <a:latin typeface="Montserrat Medium" panose="00000600000000000000" pitchFamily="2" charset="-52"/>
                <a:cs typeface="Gotham Pro" panose="02000503040000020004" pitchFamily="2" charset="0"/>
              </a:rPr>
              <a:t>Минутка ИСМ!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1405E4-BBAE-6EF8-1E0C-4B673931C709}"/>
              </a:ext>
            </a:extLst>
          </p:cNvPr>
          <p:cNvSpPr/>
          <p:nvPr/>
        </p:nvSpPr>
        <p:spPr>
          <a:xfrm>
            <a:off x="87340" y="2730230"/>
            <a:ext cx="3066473" cy="230832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 fontAlgn="base">
              <a:spcBef>
                <a:spcPct val="0"/>
              </a:spcBef>
              <a:defRPr/>
            </a:pPr>
            <a:r>
              <a:rPr lang="ru-RU" sz="16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На предприятии с 28.03.2023 стартовала информационная рассылка </a:t>
            </a:r>
            <a:r>
              <a:rPr lang="ru-RU" sz="1600" i="1" dirty="0">
                <a:solidFill>
                  <a:srgbClr val="00B05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от внутренних тренеров. </a:t>
            </a:r>
          </a:p>
          <a:p>
            <a:pPr algn="just" defTabSz="609585" fontAlgn="base">
              <a:spcBef>
                <a:spcPct val="0"/>
              </a:spcBef>
              <a:defRPr/>
            </a:pPr>
            <a:endParaRPr lang="ru-RU" sz="1600" i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just" defTabSz="609585" fontAlgn="base">
              <a:spcBef>
                <a:spcPct val="0"/>
              </a:spcBef>
              <a:defRPr/>
            </a:pPr>
            <a:r>
              <a:rPr lang="ru-RU" sz="16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Цель: кратко информировать о чём-то новом, о наболевшем, ещё раз напомнить о важном и т.д.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E8D6648-E90C-0DF2-C4C0-5C17EF0DD38D}"/>
              </a:ext>
            </a:extLst>
          </p:cNvPr>
          <p:cNvSpPr txBox="1">
            <a:spLocks/>
          </p:cNvSpPr>
          <p:nvPr/>
        </p:nvSpPr>
        <p:spPr>
          <a:xfrm>
            <a:off x="0" y="101218"/>
            <a:ext cx="11636464" cy="9439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Информационная рассылка</a:t>
            </a:r>
            <a:br>
              <a:rPr lang="ru-RU" sz="3200" b="1" dirty="0">
                <a:solidFill>
                  <a:srgbClr val="0A9B69"/>
                </a:solidFill>
                <a:latin typeface="Montserrat Medium" panose="00000600000000000000" pitchFamily="2" charset="-52"/>
              </a:rPr>
            </a:b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как ещё один способ доведения/закрепления информации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177D5A-1190-5917-2852-9DB812786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83" y="120153"/>
            <a:ext cx="2173745" cy="47856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001919-D74A-3D04-2C90-33515EEFC8A3}"/>
              </a:ext>
            </a:extLst>
          </p:cNvPr>
          <p:cNvSpPr/>
          <p:nvPr/>
        </p:nvSpPr>
        <p:spPr>
          <a:xfrm>
            <a:off x="3657600" y="1508855"/>
            <a:ext cx="1054100" cy="434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2C8BF-2D1E-69E7-1862-3CC92490E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74" y="1472725"/>
            <a:ext cx="1556773" cy="34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26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65" y="5256677"/>
            <a:ext cx="1798635" cy="820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B6BC8-9382-46CA-ACC8-72A73F225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674" y="3024922"/>
            <a:ext cx="6363224" cy="357637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F9FBA5-F3F6-411B-9E4E-FDAC4A4E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80" y="1295186"/>
            <a:ext cx="7621131" cy="426762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900B1-CC08-0F2D-D56E-9DC473F30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8952" y="2145479"/>
            <a:ext cx="738667" cy="738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248D73-2E53-76A6-492E-30261A0C5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3963" y="5666813"/>
            <a:ext cx="738667" cy="73866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1C39C1-EEF6-87DD-7E2E-BB12B1F0AF0F}"/>
              </a:ext>
            </a:extLst>
          </p:cNvPr>
          <p:cNvSpPr/>
          <p:nvPr/>
        </p:nvSpPr>
        <p:spPr>
          <a:xfrm>
            <a:off x="518680" y="321716"/>
            <a:ext cx="8616834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 fontAlgn="base">
              <a:spcBef>
                <a:spcPct val="0"/>
              </a:spcBef>
              <a:defRPr/>
            </a:pPr>
            <a:r>
              <a:rPr lang="ru-RU" sz="20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В темах рассылки не только очень актуальные и важные темы как</a:t>
            </a:r>
          </a:p>
          <a:p>
            <a:pPr algn="just" defTabSz="609585" fontAlgn="base">
              <a:spcBef>
                <a:spcPct val="0"/>
              </a:spcBef>
              <a:defRPr/>
            </a:pPr>
            <a:r>
              <a:rPr lang="ru-RU" sz="20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РИСКИ и ВОЗМОЖНОСТИ, но…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3C38F3-5306-0E67-CE58-9BB6D30C2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3" y="120153"/>
            <a:ext cx="2545785" cy="5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95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65" y="5256677"/>
            <a:ext cx="1798635" cy="8202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900B1-CC08-0F2D-D56E-9DC473F30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3284" y="1891479"/>
            <a:ext cx="738667" cy="738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248D73-2E53-76A6-492E-30261A0C5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3957" y="5269287"/>
            <a:ext cx="738667" cy="73866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1C39C1-EEF6-87DD-7E2E-BB12B1F0AF0F}"/>
              </a:ext>
            </a:extLst>
          </p:cNvPr>
          <p:cNvSpPr/>
          <p:nvPr/>
        </p:nvSpPr>
        <p:spPr>
          <a:xfrm>
            <a:off x="546462" y="200331"/>
            <a:ext cx="5831320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 fontAlgn="base">
              <a:spcBef>
                <a:spcPct val="0"/>
              </a:spcBef>
              <a:defRPr/>
            </a:pPr>
            <a:r>
              <a:rPr lang="ru-RU" sz="20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…и ознакомительные.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3C38F3-5306-0E67-CE58-9BB6D30C2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3" y="120153"/>
            <a:ext cx="2545785" cy="5604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DA854D-DDD8-AA11-8428-1CFA4A140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2" y="721826"/>
            <a:ext cx="7435850" cy="41955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B1C8EB-88E7-BD63-A1A8-89C7C39FC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793" y="3014145"/>
            <a:ext cx="6637335" cy="37237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6459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CF563-A1C2-CFF7-7045-CD9FED083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70" y="120153"/>
            <a:ext cx="3498159" cy="7701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72FDE2-C69F-0D3C-199A-0ED3261110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503" y="1206383"/>
            <a:ext cx="5769109" cy="335246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738E5AA-1B95-B685-20BE-E7A1B9710645}"/>
              </a:ext>
            </a:extLst>
          </p:cNvPr>
          <p:cNvSpPr txBox="1">
            <a:spLocks/>
          </p:cNvSpPr>
          <p:nvPr/>
        </p:nvSpPr>
        <p:spPr>
          <a:xfrm>
            <a:off x="153871" y="374314"/>
            <a:ext cx="7343339" cy="581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Информация для работников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E6CB6-81B6-89BB-5B5F-621399F19157}"/>
              </a:ext>
            </a:extLst>
          </p:cNvPr>
          <p:cNvSpPr txBox="1"/>
          <p:nvPr/>
        </p:nvSpPr>
        <p:spPr>
          <a:xfrm>
            <a:off x="1115134" y="5740086"/>
            <a:ext cx="2527769" cy="872098"/>
          </a:xfrm>
          <a:prstGeom prst="rect">
            <a:avLst/>
          </a:prstGeom>
          <a:noFill/>
          <a:ln w="19050">
            <a:solidFill>
              <a:srgbClr val="1E85C7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Информационные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плакаты</a:t>
            </a:r>
            <a:b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33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помещениях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6CF28-054B-28CF-F05B-F5BC06ED5F5C}"/>
              </a:ext>
            </a:extLst>
          </p:cNvPr>
          <p:cNvSpPr txBox="1"/>
          <p:nvPr/>
        </p:nvSpPr>
        <p:spPr>
          <a:xfrm>
            <a:off x="8351712" y="5754518"/>
            <a:ext cx="2527769" cy="872098"/>
          </a:xfrm>
          <a:prstGeom prst="rect">
            <a:avLst/>
          </a:prstGeom>
          <a:noFill/>
          <a:ln w="19050">
            <a:solidFill>
              <a:srgbClr val="1E85C7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TV</a:t>
            </a: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информирование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33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Холл и столовая АБК-2</a:t>
            </a:r>
            <a:endParaRPr lang="ru-RU" sz="1867" dirty="0">
              <a:solidFill>
                <a:srgbClr val="E7E6E6">
                  <a:lumMod val="2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D6A4C9-534C-52AC-AA5F-652B4A87622B}"/>
              </a:ext>
            </a:extLst>
          </p:cNvPr>
          <p:cNvSpPr txBox="1"/>
          <p:nvPr/>
        </p:nvSpPr>
        <p:spPr>
          <a:xfrm>
            <a:off x="4264573" y="5740085"/>
            <a:ext cx="3471860" cy="872098"/>
          </a:xfrm>
          <a:prstGeom prst="rect">
            <a:avLst/>
          </a:prstGeom>
          <a:noFill/>
          <a:ln w="19050">
            <a:solidFill>
              <a:srgbClr val="1E85C7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Электронная 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рассылка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33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Корпоративная электронная почта</a:t>
            </a:r>
          </a:p>
        </p:txBody>
      </p:sp>
      <p:sp>
        <p:nvSpPr>
          <p:cNvPr id="17" name="Скругленная прямоугольная выноска 13">
            <a:extLst>
              <a:ext uri="{FF2B5EF4-FFF2-40B4-BE49-F238E27FC236}">
                <a16:creationId xmlns:a16="http://schemas.microsoft.com/office/drawing/2014/main" id="{7A3C6ECF-F961-29C3-74FD-7D330E3246C7}"/>
              </a:ext>
            </a:extLst>
          </p:cNvPr>
          <p:cNvSpPr/>
          <p:nvPr/>
        </p:nvSpPr>
        <p:spPr>
          <a:xfrm>
            <a:off x="289756" y="4676019"/>
            <a:ext cx="11637757" cy="594021"/>
          </a:xfrm>
          <a:prstGeom prst="wedgeRoundRectCallout">
            <a:avLst>
              <a:gd name="adj1" fmla="val -23248"/>
              <a:gd name="adj2" fmla="val 97036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FFFFFF"/>
                </a:solidFill>
                <a:latin typeface="Verdana"/>
              </a:rPr>
              <a:t>Где найти информацию?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96894D-6A29-28A0-A163-100917ACBA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57" y="1190722"/>
            <a:ext cx="5373977" cy="33613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9A96CC-527F-D257-6F70-84A5A2244260}"/>
              </a:ext>
            </a:extLst>
          </p:cNvPr>
          <p:cNvSpPr txBox="1"/>
          <p:nvPr/>
        </p:nvSpPr>
        <p:spPr>
          <a:xfrm>
            <a:off x="437395" y="4090316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chemeClr val="bg1">
                    <a:lumMod val="95000"/>
                  </a:schemeClr>
                </a:solidFill>
              </a:rPr>
              <a:t>2 этаж – коридор АБК1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B91FEA-F02F-8F83-85B9-345DF7994D77}"/>
              </a:ext>
            </a:extLst>
          </p:cNvPr>
          <p:cNvSpPr txBox="1"/>
          <p:nvPr/>
        </p:nvSpPr>
        <p:spPr>
          <a:xfrm>
            <a:off x="9238690" y="4090316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chemeClr val="bg1">
                    <a:lumMod val="95000"/>
                  </a:schemeClr>
                </a:solidFill>
              </a:rPr>
              <a:t>столовая АБК2</a:t>
            </a:r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1CF80D1E-73D0-A72B-959E-AB023D8176BE}"/>
              </a:ext>
            </a:extLst>
          </p:cNvPr>
          <p:cNvSpPr/>
          <p:nvPr/>
        </p:nvSpPr>
        <p:spPr>
          <a:xfrm>
            <a:off x="10124802" y="1620431"/>
            <a:ext cx="754679" cy="55325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Стрелка: влево 21">
            <a:extLst>
              <a:ext uri="{FF2B5EF4-FFF2-40B4-BE49-F238E27FC236}">
                <a16:creationId xmlns:a16="http://schemas.microsoft.com/office/drawing/2014/main" id="{DB50C4A6-CB86-5DC1-0023-849863B0B71D}"/>
              </a:ext>
            </a:extLst>
          </p:cNvPr>
          <p:cNvSpPr/>
          <p:nvPr/>
        </p:nvSpPr>
        <p:spPr>
          <a:xfrm>
            <a:off x="3642903" y="1897056"/>
            <a:ext cx="754679" cy="55325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646977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CF563-A1C2-CFF7-7045-CD9FED083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70" y="120153"/>
            <a:ext cx="3498159" cy="77013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F59F8B-1BBF-B7D5-94F7-A29D5338F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34" y="1296895"/>
            <a:ext cx="5386865" cy="3366451"/>
          </a:xfrm>
          <a:prstGeom prst="rect">
            <a:avLst/>
          </a:prstGeom>
        </p:spPr>
      </p:pic>
      <p:sp>
        <p:nvSpPr>
          <p:cNvPr id="4" name="Скругленная прямоугольная выноска 13">
            <a:extLst>
              <a:ext uri="{FF2B5EF4-FFF2-40B4-BE49-F238E27FC236}">
                <a16:creationId xmlns:a16="http://schemas.microsoft.com/office/drawing/2014/main" id="{FD3E93C7-2D34-610E-5424-0BB60E66422F}"/>
              </a:ext>
            </a:extLst>
          </p:cNvPr>
          <p:cNvSpPr/>
          <p:nvPr/>
        </p:nvSpPr>
        <p:spPr>
          <a:xfrm>
            <a:off x="273097" y="4787250"/>
            <a:ext cx="11637757" cy="594021"/>
          </a:xfrm>
          <a:prstGeom prst="wedgeRoundRectCallout">
            <a:avLst>
              <a:gd name="adj1" fmla="val -23248"/>
              <a:gd name="adj2" fmla="val 97036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FFFFFF"/>
                </a:solidFill>
                <a:latin typeface="Verdana"/>
              </a:rPr>
              <a:t>Где найти информацию?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CB9CAF-A007-D8EA-F1B7-DAAA3401E0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645" y="1296895"/>
            <a:ext cx="5551008" cy="3366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F057CE-4B3C-C5DA-1BA2-7D61C2D67AEF}"/>
              </a:ext>
            </a:extLst>
          </p:cNvPr>
          <p:cNvSpPr txBox="1"/>
          <p:nvPr/>
        </p:nvSpPr>
        <p:spPr>
          <a:xfrm>
            <a:off x="9638096" y="4192232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chemeClr val="bg1">
                    <a:lumMod val="95000"/>
                  </a:schemeClr>
                </a:solidFill>
              </a:rPr>
              <a:t>столовая АБК2</a:t>
            </a:r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9492D70F-E0BB-205D-7833-8FFAD807FC30}"/>
              </a:ext>
            </a:extLst>
          </p:cNvPr>
          <p:cNvSpPr/>
          <p:nvPr/>
        </p:nvSpPr>
        <p:spPr>
          <a:xfrm>
            <a:off x="8113720" y="1474643"/>
            <a:ext cx="754679" cy="55325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Стрелка: влево 7">
            <a:extLst>
              <a:ext uri="{FF2B5EF4-FFF2-40B4-BE49-F238E27FC236}">
                <a16:creationId xmlns:a16="http://schemas.microsoft.com/office/drawing/2014/main" id="{669BAB4F-198E-5031-CFAC-3507C0045019}"/>
              </a:ext>
            </a:extLst>
          </p:cNvPr>
          <p:cNvSpPr/>
          <p:nvPr/>
        </p:nvSpPr>
        <p:spPr>
          <a:xfrm>
            <a:off x="3209187" y="1612056"/>
            <a:ext cx="754679" cy="55325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69662-8307-D07E-D006-2517875E4AE4}"/>
              </a:ext>
            </a:extLst>
          </p:cNvPr>
          <p:cNvSpPr txBox="1"/>
          <p:nvPr/>
        </p:nvSpPr>
        <p:spPr>
          <a:xfrm>
            <a:off x="309035" y="4192232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chemeClr val="bg1">
                    <a:lumMod val="95000"/>
                  </a:schemeClr>
                </a:solidFill>
              </a:rPr>
              <a:t>холл АБК1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4992E-783B-3FAE-2441-E27B3F5E6C63}"/>
              </a:ext>
            </a:extLst>
          </p:cNvPr>
          <p:cNvSpPr txBox="1"/>
          <p:nvPr/>
        </p:nvSpPr>
        <p:spPr>
          <a:xfrm>
            <a:off x="1098475" y="5851317"/>
            <a:ext cx="2527769" cy="872098"/>
          </a:xfrm>
          <a:prstGeom prst="rect">
            <a:avLst/>
          </a:prstGeom>
          <a:noFill/>
          <a:ln w="19050">
            <a:solidFill>
              <a:srgbClr val="1E85C7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Информационные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плакаты</a:t>
            </a:r>
            <a:b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33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помещениях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243D8-F68E-E0EC-9C1E-A05D8C334E8D}"/>
              </a:ext>
            </a:extLst>
          </p:cNvPr>
          <p:cNvSpPr txBox="1"/>
          <p:nvPr/>
        </p:nvSpPr>
        <p:spPr>
          <a:xfrm>
            <a:off x="8335053" y="5865749"/>
            <a:ext cx="2527769" cy="872098"/>
          </a:xfrm>
          <a:prstGeom prst="rect">
            <a:avLst/>
          </a:prstGeom>
          <a:noFill/>
          <a:ln w="19050">
            <a:solidFill>
              <a:srgbClr val="1E85C7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TV</a:t>
            </a: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информирование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33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Холл и столовая АБК-2</a:t>
            </a:r>
            <a:endParaRPr lang="ru-RU" sz="1867" dirty="0">
              <a:solidFill>
                <a:srgbClr val="E7E6E6">
                  <a:lumMod val="2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51EFD-5056-9F9A-99E4-A15C4ECE799C}"/>
              </a:ext>
            </a:extLst>
          </p:cNvPr>
          <p:cNvSpPr txBox="1"/>
          <p:nvPr/>
        </p:nvSpPr>
        <p:spPr>
          <a:xfrm>
            <a:off x="4247914" y="5851316"/>
            <a:ext cx="3471860" cy="872098"/>
          </a:xfrm>
          <a:prstGeom prst="rect">
            <a:avLst/>
          </a:prstGeom>
          <a:noFill/>
          <a:ln w="19050">
            <a:solidFill>
              <a:srgbClr val="1E85C7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Электронная 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рассылка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33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Корпоративная электронная почта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946655C-E708-7C36-2A52-8E35EA6E37B0}"/>
              </a:ext>
            </a:extLst>
          </p:cNvPr>
          <p:cNvSpPr txBox="1">
            <a:spLocks/>
          </p:cNvSpPr>
          <p:nvPr/>
        </p:nvSpPr>
        <p:spPr>
          <a:xfrm>
            <a:off x="153871" y="374314"/>
            <a:ext cx="7343339" cy="581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Информация для работников</a:t>
            </a:r>
          </a:p>
        </p:txBody>
      </p:sp>
    </p:spTree>
    <p:extLst>
      <p:ext uri="{BB962C8B-B14F-4D97-AF65-F5344CB8AC3E}">
        <p14:creationId xmlns:p14="http://schemas.microsoft.com/office/powerpoint/2010/main" val="2749569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F72139-13A0-6E2E-AF44-0BF7270A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1410"/>
          <a:stretch>
            <a:fillRect/>
          </a:stretch>
        </p:blipFill>
        <p:spPr bwMode="auto">
          <a:xfrm rot="21241595">
            <a:off x="879773" y="606867"/>
            <a:ext cx="4062212" cy="57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CF563-A1C2-CFF7-7045-CD9FED083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70" y="120153"/>
            <a:ext cx="3498159" cy="77013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13D43F1-425E-0A8E-860E-A9706279D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1232" y="2274890"/>
            <a:ext cx="4445000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C00000"/>
                </a:solidFill>
                <a:latin typeface="Montserrat Medium" panose="00000600000000000000" pitchFamily="2" charset="-52"/>
                <a:cs typeface="Gotham Pro" panose="02000503040000020004" pitchFamily="2" charset="0"/>
              </a:rPr>
              <a:t>Памятка работнику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7AC2C8-A50C-482C-6200-2B5DEC384626}"/>
              </a:ext>
            </a:extLst>
          </p:cNvPr>
          <p:cNvSpPr/>
          <p:nvPr/>
        </p:nvSpPr>
        <p:spPr>
          <a:xfrm>
            <a:off x="7225679" y="2767135"/>
            <a:ext cx="2730956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 fontAlgn="base">
              <a:spcBef>
                <a:spcPct val="0"/>
              </a:spcBef>
              <a:defRPr/>
            </a:pPr>
            <a:r>
              <a:rPr lang="ru-RU" sz="20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В разработке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CC914D5-04C9-67FF-5F35-5EE06DF506D6}"/>
              </a:ext>
            </a:extLst>
          </p:cNvPr>
          <p:cNvCxnSpPr/>
          <p:nvPr/>
        </p:nvCxnSpPr>
        <p:spPr>
          <a:xfrm>
            <a:off x="6096000" y="2274890"/>
            <a:ext cx="3337732" cy="0"/>
          </a:xfrm>
          <a:prstGeom prst="line">
            <a:avLst/>
          </a:prstGeom>
          <a:ln w="38100">
            <a:solidFill>
              <a:srgbClr val="F2C0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5FBB7AB-7788-F0CF-B316-66463B10D9BC}"/>
              </a:ext>
            </a:extLst>
          </p:cNvPr>
          <p:cNvCxnSpPr/>
          <p:nvPr/>
        </p:nvCxnSpPr>
        <p:spPr>
          <a:xfrm>
            <a:off x="6096000" y="4303243"/>
            <a:ext cx="3337732" cy="0"/>
          </a:xfrm>
          <a:prstGeom prst="line">
            <a:avLst/>
          </a:prstGeom>
          <a:ln w="38100">
            <a:solidFill>
              <a:srgbClr val="F2C0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B3D14A-1D29-9B98-DBE1-2F102F9B0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01" y="3141365"/>
            <a:ext cx="795186" cy="4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3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B0E049-7722-1AF5-AA07-68F099593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10" y="0"/>
            <a:ext cx="442595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FF3489-4BAA-69E9-B903-5214C671F927}"/>
              </a:ext>
            </a:extLst>
          </p:cNvPr>
          <p:cNvSpPr/>
          <p:nvPr/>
        </p:nvSpPr>
        <p:spPr>
          <a:xfrm>
            <a:off x="4506686" y="-93518"/>
            <a:ext cx="6193972" cy="696781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011FB-70A6-8DD1-7D6F-8415698A1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8" y="3785851"/>
            <a:ext cx="396036" cy="231764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C9E289D6-4B8F-622F-8CEA-F26A6F1DD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902" y="3752946"/>
            <a:ext cx="5371304" cy="369332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latin typeface="Montserrat Light" panose="00000400000000000000" pitchFamily="2" charset="-52"/>
              </a:rPr>
              <a:t>Неважно, откуда вы. </a:t>
            </a:r>
          </a:p>
          <a:p>
            <a:pPr algn="l"/>
            <a:r>
              <a:rPr lang="ru-RU" sz="1700" dirty="0">
                <a:latin typeface="Montserrat Light" panose="00000400000000000000" pitchFamily="2" charset="-52"/>
              </a:rPr>
              <a:t>Важно только то, куда вы направляетесь</a:t>
            </a:r>
          </a:p>
          <a:p>
            <a:pPr algn="l"/>
            <a:endParaRPr lang="ru-RU" sz="1700" dirty="0">
              <a:latin typeface="Montserrat Light" panose="00000400000000000000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3C01DF-D12F-C507-41FE-6EC88A3CA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169057"/>
            <a:ext cx="2974725" cy="65490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6F3187-EA41-A4AB-9751-363B51C36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80" y="2021462"/>
            <a:ext cx="10265778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effectLst/>
                <a:latin typeface="Montserrat Medium" panose="00000600000000000000" pitchFamily="2" charset="-52"/>
                <a:cs typeface="Gotham Pro" panose="02000503040000020004" pitchFamily="2" charset="0"/>
              </a:rPr>
              <a:t>ТИРАЖИРОВАНИЕ</a:t>
            </a:r>
            <a:endParaRPr lang="ru-RU" sz="3200" b="1" dirty="0">
              <a:solidFill>
                <a:srgbClr val="008E5B"/>
              </a:solidFill>
              <a:latin typeface="Montserrat Medium" panose="00000600000000000000" pitchFamily="2" charset="-52"/>
              <a:cs typeface="Gotham Pro" panose="0200050304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D6EBB-50AF-C693-97AF-B1C0A8C244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9310009" y="3244311"/>
            <a:ext cx="2881991" cy="36136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632D6-7385-AF98-DCCF-6160167EC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74" y="2477306"/>
            <a:ext cx="3308333" cy="4413750"/>
          </a:xfrm>
          <a:prstGeom prst="rect">
            <a:avLst/>
          </a:prstGeom>
          <a:ln w="57150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1F959E-EDDC-6CDA-DD64-4DE042A27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55" y="5707380"/>
            <a:ext cx="1018961" cy="10189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8B5AD4-80A0-2541-FB3C-BA7C18C067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07" y="1305625"/>
            <a:ext cx="1032067" cy="10320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AE39B3-9F0C-0B26-043B-CAA998896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0009" y="0"/>
            <a:ext cx="2881991" cy="31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1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E9B1ED-9BB4-4217-50FF-958954174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8047">
            <a:off x="9390623" y="3392543"/>
            <a:ext cx="1955474" cy="3004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3927D0-B21A-950C-F54C-B5A52CE3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0507">
            <a:off x="7414546" y="3238485"/>
            <a:ext cx="2144399" cy="3120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EA8B5FC-8E95-B22E-1E36-9C614B03BC80}"/>
              </a:ext>
            </a:extLst>
          </p:cNvPr>
          <p:cNvSpPr/>
          <p:nvPr/>
        </p:nvSpPr>
        <p:spPr>
          <a:xfrm>
            <a:off x="6814772" y="1839683"/>
            <a:ext cx="5087215" cy="472156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21380BB-C82B-EC54-FA1B-D81D25029269}"/>
              </a:ext>
            </a:extLst>
          </p:cNvPr>
          <p:cNvSpPr/>
          <p:nvPr/>
        </p:nvSpPr>
        <p:spPr>
          <a:xfrm>
            <a:off x="3679161" y="486136"/>
            <a:ext cx="2698595" cy="1151429"/>
          </a:xfrm>
          <a:prstGeom prst="rightArrow">
            <a:avLst/>
          </a:prstGeom>
          <a:solidFill>
            <a:srgbClr val="008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2049F76-43AF-F881-58A2-FF6A6AB26A9E}"/>
              </a:ext>
            </a:extLst>
          </p:cNvPr>
          <p:cNvSpPr/>
          <p:nvPr/>
        </p:nvSpPr>
        <p:spPr>
          <a:xfrm>
            <a:off x="6918662" y="492883"/>
            <a:ext cx="4722797" cy="1151429"/>
          </a:xfrm>
          <a:prstGeom prst="rightArrow">
            <a:avLst/>
          </a:prstGeom>
          <a:solidFill>
            <a:srgbClr val="008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005F39-16BB-F436-FD27-864A965D7F2F}"/>
              </a:ext>
            </a:extLst>
          </p:cNvPr>
          <p:cNvSpPr txBox="1"/>
          <p:nvPr/>
        </p:nvSpPr>
        <p:spPr>
          <a:xfrm>
            <a:off x="5795003" y="6436011"/>
            <a:ext cx="136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март 2023 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B3562-9019-3008-C537-DC4700EA7A58}"/>
              </a:ext>
            </a:extLst>
          </p:cNvPr>
          <p:cNvSpPr txBox="1"/>
          <p:nvPr/>
        </p:nvSpPr>
        <p:spPr>
          <a:xfrm>
            <a:off x="3932978" y="448367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Пилотный проект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5B43E5-1066-4F30-6188-D3664BE7DBE7}"/>
              </a:ext>
            </a:extLst>
          </p:cNvPr>
          <p:cNvSpPr txBox="1"/>
          <p:nvPr/>
        </p:nvSpPr>
        <p:spPr>
          <a:xfrm>
            <a:off x="10520357" y="6436011"/>
            <a:ext cx="169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декабрь 2024 г.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23E2A419-448C-9FDC-1D9A-B5C23712C6D4}"/>
              </a:ext>
            </a:extLst>
          </p:cNvPr>
          <p:cNvCxnSpPr>
            <a:cxnSpLocks/>
          </p:cNvCxnSpPr>
          <p:nvPr/>
        </p:nvCxnSpPr>
        <p:spPr>
          <a:xfrm>
            <a:off x="11901987" y="1287144"/>
            <a:ext cx="0" cy="519781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1724D-7B7B-9D88-6B4F-A57F36C2C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2" y="233328"/>
            <a:ext cx="1779125" cy="391683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6891A11-625E-1644-8411-6003845392D2}"/>
              </a:ext>
            </a:extLst>
          </p:cNvPr>
          <p:cNvCxnSpPr>
            <a:cxnSpLocks/>
          </p:cNvCxnSpPr>
          <p:nvPr/>
        </p:nvCxnSpPr>
        <p:spPr>
          <a:xfrm>
            <a:off x="6616855" y="1184274"/>
            <a:ext cx="0" cy="53006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9047093-7F3B-E9FB-DA60-AD9C767A6033}"/>
              </a:ext>
            </a:extLst>
          </p:cNvPr>
          <p:cNvSpPr txBox="1"/>
          <p:nvPr/>
        </p:nvSpPr>
        <p:spPr>
          <a:xfrm>
            <a:off x="6859990" y="2082010"/>
            <a:ext cx="4911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2 производственных участка, 4 офисных процесса ТНПК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ED2358-7287-D38C-E45B-E82F09B952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36"/>
          <a:stretch/>
        </p:blipFill>
        <p:spPr>
          <a:xfrm>
            <a:off x="894724" y="2913007"/>
            <a:ext cx="4836728" cy="2220686"/>
          </a:xfrm>
          <a:prstGeom prst="rect">
            <a:avLst/>
          </a:prstGeom>
        </p:spPr>
      </p:pic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A7D67DEA-F83E-FD28-9557-AE442550C12C}"/>
              </a:ext>
            </a:extLst>
          </p:cNvPr>
          <p:cNvSpPr txBox="1">
            <a:spLocks/>
          </p:cNvSpPr>
          <p:nvPr/>
        </p:nvSpPr>
        <p:spPr>
          <a:xfrm>
            <a:off x="817269" y="2038467"/>
            <a:ext cx="5694074" cy="7551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ЦЕХ ПО ПРОИЗВОДСТВУ СТЕКЛОПЛАСТИКОВЫХ ТРУБ</a:t>
            </a:r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18F110A3-6143-FACE-6785-970AF8D56983}"/>
              </a:ext>
            </a:extLst>
          </p:cNvPr>
          <p:cNvSpPr txBox="1">
            <a:spLocks/>
          </p:cNvSpPr>
          <p:nvPr/>
        </p:nvSpPr>
        <p:spPr>
          <a:xfrm>
            <a:off x="87340" y="625011"/>
            <a:ext cx="3066473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ТИРАЖИРОВАНИЕ</a:t>
            </a:r>
          </a:p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практики </a:t>
            </a:r>
            <a:r>
              <a:rPr lang="ru-RU" sz="14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в ТНПК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5D0B47-58EE-AFD4-8815-CF46DDE01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" y="6173181"/>
            <a:ext cx="632161" cy="632161"/>
          </a:xfrm>
          <a:prstGeom prst="rect">
            <a:avLst/>
          </a:prstGeom>
        </p:spPr>
      </p:pic>
      <p:sp>
        <p:nvSpPr>
          <p:cNvPr id="38" name="Подзаголовок 2">
            <a:extLst>
              <a:ext uri="{FF2B5EF4-FFF2-40B4-BE49-F238E27FC236}">
                <a16:creationId xmlns:a16="http://schemas.microsoft.com/office/drawing/2014/main" id="{39AE0DC9-C0E2-205E-6EE2-ED4DC7FD2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720" y="5269775"/>
            <a:ext cx="4836728" cy="986124"/>
          </a:xfrm>
        </p:spPr>
        <p:txBody>
          <a:bodyPr>
            <a:noAutofit/>
          </a:bodyPr>
          <a:lstStyle/>
          <a:p>
            <a:pPr algn="just"/>
            <a:r>
              <a:rPr lang="ru-RU" sz="16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Полученные знания и опыт на одном участке производства будут переданы другим процессам производства и офиса</a:t>
            </a:r>
          </a:p>
        </p:txBody>
      </p:sp>
    </p:spTree>
    <p:extLst>
      <p:ext uri="{BB962C8B-B14F-4D97-AF65-F5344CB8AC3E}">
        <p14:creationId xmlns:p14="http://schemas.microsoft.com/office/powerpoint/2010/main" val="1563438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1724D-7B7B-9D88-6B4F-A57F36C2C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2" y="233328"/>
            <a:ext cx="1779125" cy="391683"/>
          </a:xfrm>
          <a:prstGeom prst="rect">
            <a:avLst/>
          </a:prstGeom>
        </p:spPr>
      </p:pic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18F110A3-6143-FACE-6785-970AF8D56983}"/>
              </a:ext>
            </a:extLst>
          </p:cNvPr>
          <p:cNvSpPr txBox="1">
            <a:spLocks/>
          </p:cNvSpPr>
          <p:nvPr/>
        </p:nvSpPr>
        <p:spPr>
          <a:xfrm>
            <a:off x="87340" y="625011"/>
            <a:ext cx="3066473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ТИРАЖИРОВАНИЕ</a:t>
            </a:r>
          </a:p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практики </a:t>
            </a:r>
            <a:r>
              <a:rPr lang="ru-RU" sz="14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в ТНПК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5D0B47-58EE-AFD4-8815-CF46DDE01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" y="6173181"/>
            <a:ext cx="632161" cy="632161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8E75BAB5-53E2-F049-B999-B163E7B47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522" y="1982622"/>
            <a:ext cx="4620507" cy="3804713"/>
          </a:xfrm>
        </p:spPr>
        <p:txBody>
          <a:bodyPr>
            <a:noAutofit/>
          </a:bodyPr>
          <a:lstStyle/>
          <a:p>
            <a:pPr algn="just"/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Тиражирование полученных знаний и опыта началось не только на процессах (заявленных в рамках проекта ФЦК, 2 этап) в </a:t>
            </a:r>
            <a:r>
              <a:rPr lang="ru-RU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г.Елабуга</a:t>
            </a:r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, но и на новой производственной площадке в </a:t>
            </a:r>
            <a:r>
              <a:rPr lang="ru-RU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г.Бавлы</a:t>
            </a:r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Площадка ещё не сдана в эксплуатацию, а работники уже учатся. Обучение проходило на производственной площадке в </a:t>
            </a:r>
            <a:r>
              <a:rPr lang="ru-RU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г.Елабуга</a:t>
            </a:r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1FA357-230D-3436-1A9F-C05F9EA33F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9" r="16071" b="14920"/>
          <a:stretch/>
        </p:blipFill>
        <p:spPr>
          <a:xfrm>
            <a:off x="4996542" y="1982622"/>
            <a:ext cx="6640287" cy="4093202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23C42B7-5D9A-0739-2E9D-1D4C4CC3AECA}"/>
              </a:ext>
            </a:extLst>
          </p:cNvPr>
          <p:cNvSpPr/>
          <p:nvPr/>
        </p:nvSpPr>
        <p:spPr>
          <a:xfrm>
            <a:off x="3437289" y="521615"/>
            <a:ext cx="2698595" cy="1151429"/>
          </a:xfrm>
          <a:prstGeom prst="rightArrow">
            <a:avLst/>
          </a:prstGeom>
          <a:solidFill>
            <a:srgbClr val="008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F110B2E8-88D0-9418-2694-7E2F97D65A75}"/>
              </a:ext>
            </a:extLst>
          </p:cNvPr>
          <p:cNvSpPr/>
          <p:nvPr/>
        </p:nvSpPr>
        <p:spPr>
          <a:xfrm>
            <a:off x="6676791" y="528362"/>
            <a:ext cx="2698595" cy="1151429"/>
          </a:xfrm>
          <a:prstGeom prst="rightArrow">
            <a:avLst/>
          </a:prstGeom>
          <a:solidFill>
            <a:srgbClr val="008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A025-58A9-B963-690F-3D52C57524FD}"/>
              </a:ext>
            </a:extLst>
          </p:cNvPr>
          <p:cNvSpPr txBox="1"/>
          <p:nvPr/>
        </p:nvSpPr>
        <p:spPr>
          <a:xfrm>
            <a:off x="3691106" y="483846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Пилотный проект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F76F5-A41A-D003-E752-221F8B1472F9}"/>
              </a:ext>
            </a:extLst>
          </p:cNvPr>
          <p:cNvSpPr txBox="1"/>
          <p:nvPr/>
        </p:nvSpPr>
        <p:spPr>
          <a:xfrm>
            <a:off x="4046533" y="6463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1 этап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DDA50B-46DE-BE08-D1E8-552E7A6DCD97}"/>
              </a:ext>
            </a:extLst>
          </p:cNvPr>
          <p:cNvSpPr txBox="1"/>
          <p:nvPr/>
        </p:nvSpPr>
        <p:spPr>
          <a:xfrm>
            <a:off x="7256139" y="6463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2 этап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68638C-F5AD-1668-AB07-44D6B39490E6}"/>
              </a:ext>
            </a:extLst>
          </p:cNvPr>
          <p:cNvSpPr txBox="1"/>
          <p:nvPr/>
        </p:nvSpPr>
        <p:spPr>
          <a:xfrm>
            <a:off x="10174597" y="6463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3 этап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514DEE-C607-B3F7-1628-B42E6134CA33}"/>
              </a:ext>
            </a:extLst>
          </p:cNvPr>
          <p:cNvSpPr txBox="1"/>
          <p:nvPr/>
        </p:nvSpPr>
        <p:spPr>
          <a:xfrm>
            <a:off x="10038169" y="587854"/>
            <a:ext cx="1667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Тиражирование </a:t>
            </a:r>
          </a:p>
          <a:p>
            <a:r>
              <a:rPr lang="ru-RU" sz="1400" dirty="0"/>
              <a:t>на новых </a:t>
            </a:r>
          </a:p>
          <a:p>
            <a:r>
              <a:rPr lang="ru-RU" sz="1400" dirty="0"/>
              <a:t>производственных </a:t>
            </a:r>
          </a:p>
          <a:p>
            <a:r>
              <a:rPr lang="ru-RU" sz="1400" dirty="0"/>
              <a:t>площадках ТНПК</a:t>
            </a:r>
          </a:p>
        </p:txBody>
      </p:sp>
    </p:spTree>
    <p:extLst>
      <p:ext uri="{BB962C8B-B14F-4D97-AF65-F5344CB8AC3E}">
        <p14:creationId xmlns:p14="http://schemas.microsoft.com/office/powerpoint/2010/main" val="130678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805EE3-21A7-6D92-CCF9-5C8CBD204E10}"/>
              </a:ext>
            </a:extLst>
          </p:cNvPr>
          <p:cNvSpPr txBox="1"/>
          <p:nvPr/>
        </p:nvSpPr>
        <p:spPr>
          <a:xfrm>
            <a:off x="518160" y="997055"/>
            <a:ext cx="902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В презентации применяются следующие сокращения: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E2008-EF96-8D1B-8572-7B7F28F8BF72}"/>
              </a:ext>
            </a:extLst>
          </p:cNvPr>
          <p:cNvSpPr txBox="1"/>
          <p:nvPr/>
        </p:nvSpPr>
        <p:spPr>
          <a:xfrm>
            <a:off x="518160" y="1719034"/>
            <a:ext cx="1112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spc="-20" dirty="0">
                <a:latin typeface="Montserrat Light" panose="00000400000000000000" pitchFamily="2" charset="-52"/>
              </a:rPr>
              <a:t>Проект ФЦК </a:t>
            </a:r>
            <a:r>
              <a:rPr lang="ru-RU" sz="2000" spc="-20" dirty="0">
                <a:latin typeface="Montserrat Light" panose="00000400000000000000" pitchFamily="2" charset="-52"/>
              </a:rPr>
              <a:t>– проект в рамках соглашения №105/16 от 29.04.2021, заключенного между ТНПК и ФЦК в целях реализации национального проекта «Производительность труда», федерального и регионального проектов «Адресная поддержка повышения производительности труда на предприятиях»,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spc="-20" dirty="0">
                <a:latin typeface="Montserrat Light" panose="00000400000000000000" pitchFamily="2" charset="-52"/>
              </a:rPr>
              <a:t>СПТ</a:t>
            </a:r>
            <a:r>
              <a:rPr lang="ru-RU" sz="2000" spc="-20" dirty="0">
                <a:latin typeface="Montserrat Light" panose="00000400000000000000" pitchFamily="2" charset="-52"/>
              </a:rPr>
              <a:t> – стеклопластиковые трубы,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spc="-20" dirty="0">
                <a:latin typeface="Montserrat Light" panose="00000400000000000000" pitchFamily="2" charset="-52"/>
              </a:rPr>
              <a:t>ТНПК </a:t>
            </a:r>
            <a:r>
              <a:rPr lang="ru-RU" sz="2000" spc="-20" dirty="0">
                <a:latin typeface="Montserrat Light" panose="00000400000000000000" pitchFamily="2" charset="-52"/>
              </a:rPr>
              <a:t>- Общество с ограниченной ответственностью «Татнефть-</a:t>
            </a:r>
            <a:r>
              <a:rPr lang="ru-RU" sz="2000" spc="-20" dirty="0" err="1">
                <a:latin typeface="Montserrat Light" panose="00000400000000000000" pitchFamily="2" charset="-52"/>
              </a:rPr>
              <a:t>Пресскомпозит</a:t>
            </a:r>
            <a:r>
              <a:rPr lang="ru-RU" sz="2000" spc="-20" dirty="0">
                <a:latin typeface="Montserrat Light" panose="00000400000000000000" pitchFamily="2" charset="-52"/>
              </a:rPr>
              <a:t>»,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spc="-20" dirty="0">
                <a:latin typeface="Montserrat Light" panose="00000400000000000000" pitchFamily="2" charset="-52"/>
              </a:rPr>
              <a:t>ФЦК</a:t>
            </a:r>
            <a:r>
              <a:rPr lang="ru-RU" sz="2000" spc="-20" dirty="0">
                <a:latin typeface="Montserrat Light" panose="00000400000000000000" pitchFamily="2" charset="-52"/>
              </a:rPr>
              <a:t> – Автономная некоммерческая организация «Федеральный центр компетенций в сфере производительности труда»,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spc="-20" dirty="0">
                <a:latin typeface="Montserrat Light" panose="00000400000000000000" pitchFamily="2" charset="-52"/>
              </a:rPr>
              <a:t>ЦПСТ</a:t>
            </a:r>
            <a:r>
              <a:rPr lang="ru-RU" sz="2000" spc="-20" dirty="0">
                <a:latin typeface="Montserrat Light" panose="00000400000000000000" pitchFamily="2" charset="-52"/>
              </a:rPr>
              <a:t> - цех по производству стеклопластиковых труб.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5FC195-0BB2-BBEC-0B62-D9276095A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1DD68C-8FF9-029F-B45A-6FA66622E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032" y="5065661"/>
            <a:ext cx="746801" cy="746801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B49CE68-17DD-9AEC-EA72-6E8692F94CEA}"/>
              </a:ext>
            </a:extLst>
          </p:cNvPr>
          <p:cNvCxnSpPr>
            <a:cxnSpLocks/>
          </p:cNvCxnSpPr>
          <p:nvPr/>
        </p:nvCxnSpPr>
        <p:spPr>
          <a:xfrm>
            <a:off x="518160" y="1582020"/>
            <a:ext cx="11125200" cy="0"/>
          </a:xfrm>
          <a:prstGeom prst="line">
            <a:avLst/>
          </a:prstGeom>
          <a:ln w="3810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4866D31-9B34-CA57-18AD-C0446DDD1EE4}"/>
              </a:ext>
            </a:extLst>
          </p:cNvPr>
          <p:cNvCxnSpPr>
            <a:cxnSpLocks/>
          </p:cNvCxnSpPr>
          <p:nvPr/>
        </p:nvCxnSpPr>
        <p:spPr>
          <a:xfrm>
            <a:off x="518160" y="6030615"/>
            <a:ext cx="11125200" cy="0"/>
          </a:xfrm>
          <a:prstGeom prst="line">
            <a:avLst/>
          </a:prstGeom>
          <a:ln w="38100">
            <a:solidFill>
              <a:srgbClr val="C5E5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792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1724D-7B7B-9D88-6B4F-A57F36C2C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2" y="233328"/>
            <a:ext cx="1779125" cy="391683"/>
          </a:xfrm>
          <a:prstGeom prst="rect">
            <a:avLst/>
          </a:prstGeom>
        </p:spPr>
      </p:pic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18F110A3-6143-FACE-6785-970AF8D56983}"/>
              </a:ext>
            </a:extLst>
          </p:cNvPr>
          <p:cNvSpPr txBox="1">
            <a:spLocks/>
          </p:cNvSpPr>
          <p:nvPr/>
        </p:nvSpPr>
        <p:spPr>
          <a:xfrm>
            <a:off x="87340" y="625011"/>
            <a:ext cx="3066473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ТИРАЖИРОВАНИЕ</a:t>
            </a:r>
          </a:p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практики </a:t>
            </a:r>
            <a:r>
              <a:rPr lang="ru-RU" sz="14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в ТНПК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5D0B47-58EE-AFD4-8815-CF46DDE01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" y="6173181"/>
            <a:ext cx="632161" cy="632161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23C42B7-5D9A-0739-2E9D-1D4C4CC3AECA}"/>
              </a:ext>
            </a:extLst>
          </p:cNvPr>
          <p:cNvSpPr/>
          <p:nvPr/>
        </p:nvSpPr>
        <p:spPr>
          <a:xfrm>
            <a:off x="3437289" y="521615"/>
            <a:ext cx="2698595" cy="1151429"/>
          </a:xfrm>
          <a:prstGeom prst="rightArrow">
            <a:avLst/>
          </a:prstGeom>
          <a:solidFill>
            <a:srgbClr val="008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F110B2E8-88D0-9418-2694-7E2F97D65A75}"/>
              </a:ext>
            </a:extLst>
          </p:cNvPr>
          <p:cNvSpPr/>
          <p:nvPr/>
        </p:nvSpPr>
        <p:spPr>
          <a:xfrm>
            <a:off x="6676791" y="528362"/>
            <a:ext cx="2698595" cy="1151429"/>
          </a:xfrm>
          <a:prstGeom prst="rightArrow">
            <a:avLst/>
          </a:prstGeom>
          <a:solidFill>
            <a:srgbClr val="008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A025-58A9-B963-690F-3D52C57524FD}"/>
              </a:ext>
            </a:extLst>
          </p:cNvPr>
          <p:cNvSpPr txBox="1"/>
          <p:nvPr/>
        </p:nvSpPr>
        <p:spPr>
          <a:xfrm>
            <a:off x="3691106" y="483846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Пилотный проект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F76F5-A41A-D003-E752-221F8B1472F9}"/>
              </a:ext>
            </a:extLst>
          </p:cNvPr>
          <p:cNvSpPr txBox="1"/>
          <p:nvPr/>
        </p:nvSpPr>
        <p:spPr>
          <a:xfrm>
            <a:off x="4046533" y="6463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1 этап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DDA50B-46DE-BE08-D1E8-552E7A6DCD97}"/>
              </a:ext>
            </a:extLst>
          </p:cNvPr>
          <p:cNvSpPr txBox="1"/>
          <p:nvPr/>
        </p:nvSpPr>
        <p:spPr>
          <a:xfrm>
            <a:off x="7256139" y="6463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2 этап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68638C-F5AD-1668-AB07-44D6B39490E6}"/>
              </a:ext>
            </a:extLst>
          </p:cNvPr>
          <p:cNvSpPr txBox="1"/>
          <p:nvPr/>
        </p:nvSpPr>
        <p:spPr>
          <a:xfrm>
            <a:off x="10174597" y="6463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3 этап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514DEE-C607-B3F7-1628-B42E6134CA33}"/>
              </a:ext>
            </a:extLst>
          </p:cNvPr>
          <p:cNvSpPr txBox="1"/>
          <p:nvPr/>
        </p:nvSpPr>
        <p:spPr>
          <a:xfrm>
            <a:off x="10038169" y="587854"/>
            <a:ext cx="1667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Тиражирование </a:t>
            </a:r>
          </a:p>
          <a:p>
            <a:r>
              <a:rPr lang="ru-RU" sz="1400" dirty="0"/>
              <a:t>на новых </a:t>
            </a:r>
          </a:p>
          <a:p>
            <a:r>
              <a:rPr lang="ru-RU" sz="1400" dirty="0"/>
              <a:t>производственных </a:t>
            </a:r>
          </a:p>
          <a:p>
            <a:r>
              <a:rPr lang="ru-RU" sz="1400" dirty="0"/>
              <a:t>площадках ТНПК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4729CE-E6C8-24CE-2D9A-50D04E9FB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844"/>
          <a:stretch/>
        </p:blipFill>
        <p:spPr>
          <a:xfrm>
            <a:off x="4240797" y="1855777"/>
            <a:ext cx="5134589" cy="49375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F29F7F-7EB2-A78A-50D0-E3E9435D2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03" y="4324571"/>
            <a:ext cx="882338" cy="41070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D6DC85-89E6-E85A-0D7C-6F4E601B6043}"/>
              </a:ext>
            </a:extLst>
          </p:cNvPr>
          <p:cNvSpPr/>
          <p:nvPr/>
        </p:nvSpPr>
        <p:spPr>
          <a:xfrm>
            <a:off x="4240797" y="4346343"/>
            <a:ext cx="5134589" cy="3889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5FFAA99-164F-BE3B-BF8F-3C629EB0A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522" y="2769348"/>
            <a:ext cx="4006275" cy="1374448"/>
          </a:xfrm>
        </p:spPr>
        <p:txBody>
          <a:bodyPr>
            <a:noAutofit/>
          </a:bodyPr>
          <a:lstStyle/>
          <a:p>
            <a:pPr algn="just"/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На обучении тренеров в </a:t>
            </a:r>
            <a:r>
              <a:rPr lang="ru-RU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г.Елабуга</a:t>
            </a:r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руководители участка </a:t>
            </a:r>
            <a:r>
              <a:rPr lang="ru-RU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г.Бавлы</a:t>
            </a:r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также присутствовали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30DC5-5497-D3C9-D1E4-FE23DA8EF0D8}"/>
              </a:ext>
            </a:extLst>
          </p:cNvPr>
          <p:cNvSpPr txBox="1"/>
          <p:nvPr/>
        </p:nvSpPr>
        <p:spPr>
          <a:xfrm>
            <a:off x="2218956" y="436594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2494705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42" y="0"/>
            <a:ext cx="3892550" cy="6858000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4" y="4539209"/>
            <a:ext cx="756670" cy="1688799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6" y="216906"/>
            <a:ext cx="1042437" cy="297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602D3C-C344-60C3-62EF-C55DEA803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8"/>
          <a:stretch/>
        </p:blipFill>
        <p:spPr>
          <a:xfrm>
            <a:off x="3381827" y="149172"/>
            <a:ext cx="4716478" cy="65507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Google Shape;62;p14"/>
          <p:cNvSpPr txBox="1">
            <a:spLocks/>
          </p:cNvSpPr>
          <p:nvPr/>
        </p:nvSpPr>
        <p:spPr>
          <a:xfrm>
            <a:off x="87340" y="625011"/>
            <a:ext cx="3494060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ТИРАЖИРОВАНИЕ</a:t>
            </a:r>
          </a:p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Практики </a:t>
            </a:r>
            <a:r>
              <a:rPr lang="ru-RU" sz="14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в ПАО «Татнефть»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7C9499-9112-8536-82CB-2A1CF394D04C}"/>
              </a:ext>
            </a:extLst>
          </p:cNvPr>
          <p:cNvSpPr/>
          <p:nvPr/>
        </p:nvSpPr>
        <p:spPr>
          <a:xfrm>
            <a:off x="87340" y="2189283"/>
            <a:ext cx="3066473" cy="206210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 fontAlgn="base">
              <a:spcBef>
                <a:spcPct val="0"/>
              </a:spcBef>
              <a:defRPr/>
            </a:pPr>
            <a:r>
              <a:rPr lang="ru-RU" sz="16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Уже проведено несколько совещаний работников ООО «Татнефть-</a:t>
            </a:r>
            <a:r>
              <a:rPr lang="ru-RU" sz="1600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Пресскомпозит</a:t>
            </a:r>
            <a:r>
              <a:rPr lang="ru-RU" sz="16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» с работниками ПАО «Татнефть» в рамках передачи опыта и его  дальнейшего тиражирования на других предприятиях ПАО «Татнефть».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637F6-8071-2512-CF2A-91CC790171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50" y="4062628"/>
            <a:ext cx="539537" cy="245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34B486-9C35-372A-D9B5-659DE7A385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" y="6173181"/>
            <a:ext cx="632161" cy="6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2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293" y="2371982"/>
            <a:ext cx="9144000" cy="1384601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latin typeface="Montserrat Medium" panose="00000600000000000000" pitchFamily="2" charset="-52"/>
                <a:cs typeface="Gotham Pro" panose="02000503040000020004" pitchFamily="2" charset="0"/>
              </a:rPr>
              <a:t>СПАСИБО ЗА ВНИМАНИЕ!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75" y="0"/>
            <a:ext cx="442595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65" y="5256677"/>
            <a:ext cx="1798635" cy="8202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439F3-85EE-AD2C-88EB-09AA1D577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169057"/>
            <a:ext cx="2974725" cy="6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3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433D34F4-0E35-20A6-880D-8A76AA4468DC}"/>
              </a:ext>
            </a:extLst>
          </p:cNvPr>
          <p:cNvSpPr/>
          <p:nvPr/>
        </p:nvSpPr>
        <p:spPr>
          <a:xfrm>
            <a:off x="502776" y="1110695"/>
            <a:ext cx="2698595" cy="1151429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Старт внедрения ТРМ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65DB3A-2C56-AC7E-053D-092A8CF9F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72" y="0"/>
            <a:ext cx="442595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FCD92B3-5D17-39C7-12EC-39C88893D7A4}"/>
              </a:ext>
            </a:extLst>
          </p:cNvPr>
          <p:cNvSpPr/>
          <p:nvPr/>
        </p:nvSpPr>
        <p:spPr>
          <a:xfrm>
            <a:off x="6814772" y="-93518"/>
            <a:ext cx="5465650" cy="696781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E828C-C43F-0A98-B1F2-56E443E12A47}"/>
              </a:ext>
            </a:extLst>
          </p:cNvPr>
          <p:cNvSpPr txBox="1"/>
          <p:nvPr/>
        </p:nvSpPr>
        <p:spPr>
          <a:xfrm>
            <a:off x="16039" y="6079915"/>
            <a:ext cx="169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декабрь 2021 г.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21380BB-C82B-EC54-FA1B-D81D25029269}"/>
              </a:ext>
            </a:extLst>
          </p:cNvPr>
          <p:cNvSpPr/>
          <p:nvPr/>
        </p:nvSpPr>
        <p:spPr>
          <a:xfrm>
            <a:off x="3679161" y="2299893"/>
            <a:ext cx="2698595" cy="11514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36C85-8364-E752-CE42-11F661992B09}"/>
              </a:ext>
            </a:extLst>
          </p:cNvPr>
          <p:cNvSpPr txBox="1"/>
          <p:nvPr/>
        </p:nvSpPr>
        <p:spPr>
          <a:xfrm>
            <a:off x="2466674" y="6351078"/>
            <a:ext cx="2128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21.06.2022 г.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2049F76-43AF-F881-58A2-FF6A6AB26A9E}"/>
              </a:ext>
            </a:extLst>
          </p:cNvPr>
          <p:cNvSpPr/>
          <p:nvPr/>
        </p:nvSpPr>
        <p:spPr>
          <a:xfrm>
            <a:off x="6918662" y="3879175"/>
            <a:ext cx="4722797" cy="11514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8B5D11-3EB4-F8A2-6724-17A2371FCFA5}"/>
              </a:ext>
            </a:extLst>
          </p:cNvPr>
          <p:cNvSpPr txBox="1"/>
          <p:nvPr/>
        </p:nvSpPr>
        <p:spPr>
          <a:xfrm>
            <a:off x="3984893" y="3691955"/>
            <a:ext cx="169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Соглашение 105/16</a:t>
            </a:r>
          </a:p>
          <a:p>
            <a:pPr algn="ctr"/>
            <a:r>
              <a:rPr lang="ru-RU" sz="1400" i="1" dirty="0"/>
              <a:t>от 29.04.2021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22875E-A21B-3E07-9D5E-3D3A8AD12338}"/>
              </a:ext>
            </a:extLst>
          </p:cNvPr>
          <p:cNvSpPr txBox="1"/>
          <p:nvPr/>
        </p:nvSpPr>
        <p:spPr>
          <a:xfrm>
            <a:off x="3793030" y="4135277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Акт начала мероприятий </a:t>
            </a:r>
          </a:p>
          <a:p>
            <a:pPr algn="ctr"/>
            <a:r>
              <a:rPr lang="ru-RU" sz="1400" i="1" dirty="0"/>
              <a:t>от 21.06.2022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005F39-16BB-F436-FD27-864A965D7F2F}"/>
              </a:ext>
            </a:extLst>
          </p:cNvPr>
          <p:cNvSpPr txBox="1"/>
          <p:nvPr/>
        </p:nvSpPr>
        <p:spPr>
          <a:xfrm>
            <a:off x="5795003" y="6120417"/>
            <a:ext cx="136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март 2023 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B3562-9019-3008-C537-DC4700EA7A58}"/>
              </a:ext>
            </a:extLst>
          </p:cNvPr>
          <p:cNvSpPr txBox="1"/>
          <p:nvPr/>
        </p:nvSpPr>
        <p:spPr>
          <a:xfrm>
            <a:off x="3932978" y="2262124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Пилотный проект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4E4543-D8FA-D897-19F2-60D371CAB6EB}"/>
              </a:ext>
            </a:extLst>
          </p:cNvPr>
          <p:cNvSpPr txBox="1"/>
          <p:nvPr/>
        </p:nvSpPr>
        <p:spPr>
          <a:xfrm>
            <a:off x="7408250" y="3690048"/>
            <a:ext cx="3065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Проекты в соответствии с планом </a:t>
            </a:r>
          </a:p>
          <a:p>
            <a:pPr algn="ctr"/>
            <a:r>
              <a:rPr lang="ru-RU" sz="1400" i="1" dirty="0"/>
              <a:t>по охвату потоков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5B43E5-1066-4F30-6188-D3664BE7DBE7}"/>
              </a:ext>
            </a:extLst>
          </p:cNvPr>
          <p:cNvSpPr txBox="1"/>
          <p:nvPr/>
        </p:nvSpPr>
        <p:spPr>
          <a:xfrm>
            <a:off x="10520357" y="6120417"/>
            <a:ext cx="169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декабрь 2024 г.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B1F434-A901-FAE1-B254-76F25D4C6FB6}"/>
              </a:ext>
            </a:extLst>
          </p:cNvPr>
          <p:cNvSpPr txBox="1"/>
          <p:nvPr/>
        </p:nvSpPr>
        <p:spPr>
          <a:xfrm>
            <a:off x="7408250" y="4766160"/>
            <a:ext cx="3146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400" i="1" dirty="0"/>
              <a:t>Приказ ТНПК № 63/101 от 23.02.2023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5EB6B4-2114-FC1C-3BAE-06D67CD7BBE4}"/>
              </a:ext>
            </a:extLst>
          </p:cNvPr>
          <p:cNvSpPr txBox="1"/>
          <p:nvPr/>
        </p:nvSpPr>
        <p:spPr>
          <a:xfrm>
            <a:off x="3974061" y="3168735"/>
            <a:ext cx="171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Документация </a:t>
            </a:r>
          </a:p>
          <a:p>
            <a:pPr algn="ctr"/>
            <a:r>
              <a:rPr lang="ru-RU" sz="1400" i="1" dirty="0"/>
              <a:t>между ТНПК и ФЦК: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B378978-61A1-BB41-BCD0-50B5AD29A3C0}"/>
              </a:ext>
            </a:extLst>
          </p:cNvPr>
          <p:cNvCxnSpPr>
            <a:cxnSpLocks/>
          </p:cNvCxnSpPr>
          <p:nvPr/>
        </p:nvCxnSpPr>
        <p:spPr>
          <a:xfrm>
            <a:off x="273205" y="868680"/>
            <a:ext cx="0" cy="53006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23E2A419-448C-9FDC-1D9A-B5C23712C6D4}"/>
              </a:ext>
            </a:extLst>
          </p:cNvPr>
          <p:cNvCxnSpPr>
            <a:cxnSpLocks/>
          </p:cNvCxnSpPr>
          <p:nvPr/>
        </p:nvCxnSpPr>
        <p:spPr>
          <a:xfrm>
            <a:off x="11901987" y="971550"/>
            <a:ext cx="0" cy="519781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1724D-7B7B-9D88-6B4F-A57F36C2C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178A6-4523-74F5-9C25-31B00534955C}"/>
              </a:ext>
            </a:extLst>
          </p:cNvPr>
          <p:cNvSpPr txBox="1">
            <a:spLocks/>
          </p:cNvSpPr>
          <p:nvPr/>
        </p:nvSpPr>
        <p:spPr>
          <a:xfrm>
            <a:off x="153871" y="149954"/>
            <a:ext cx="10030257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Этапы внедрения </a:t>
            </a:r>
            <a:r>
              <a:rPr lang="ru-RU" sz="24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проекта ФЦК в ТНПК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6891A11-625E-1644-8411-6003845392D2}"/>
              </a:ext>
            </a:extLst>
          </p:cNvPr>
          <p:cNvCxnSpPr>
            <a:cxnSpLocks/>
          </p:cNvCxnSpPr>
          <p:nvPr/>
        </p:nvCxnSpPr>
        <p:spPr>
          <a:xfrm>
            <a:off x="6616855" y="868680"/>
            <a:ext cx="0" cy="53006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A6A6ACE-6E48-C496-8086-97FF4F5835F1}"/>
              </a:ext>
            </a:extLst>
          </p:cNvPr>
          <p:cNvCxnSpPr>
            <a:cxnSpLocks/>
          </p:cNvCxnSpPr>
          <p:nvPr/>
        </p:nvCxnSpPr>
        <p:spPr>
          <a:xfrm>
            <a:off x="3382165" y="868680"/>
            <a:ext cx="0" cy="558056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EE2F81-CA73-3C4C-7D4F-F07DFEC94A01}"/>
              </a:ext>
            </a:extLst>
          </p:cNvPr>
          <p:cNvSpPr txBox="1"/>
          <p:nvPr/>
        </p:nvSpPr>
        <p:spPr>
          <a:xfrm>
            <a:off x="408213" y="2079091"/>
            <a:ext cx="27592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Был разработан </a:t>
            </a:r>
          </a:p>
          <a:p>
            <a:pPr algn="ctr"/>
            <a:r>
              <a:rPr lang="ru-RU" sz="1400" i="1" dirty="0"/>
              <a:t>план мероприятий </a:t>
            </a:r>
          </a:p>
          <a:p>
            <a:pPr algn="ctr"/>
            <a:r>
              <a:rPr lang="ru-RU" sz="1400" i="1" dirty="0"/>
              <a:t>и начато их внедрение. </a:t>
            </a:r>
          </a:p>
          <a:p>
            <a:pPr algn="ctr"/>
            <a:r>
              <a:rPr lang="ru-RU" sz="1400" i="1" dirty="0"/>
              <a:t>Однако внедрение было</a:t>
            </a:r>
          </a:p>
          <a:p>
            <a:pPr algn="ctr"/>
            <a:r>
              <a:rPr lang="ru-RU" sz="1400" i="1" dirty="0"/>
              <a:t>приостановлено перед запуском</a:t>
            </a:r>
          </a:p>
          <a:p>
            <a:pPr algn="ctr"/>
            <a:r>
              <a:rPr lang="ru-RU" sz="1400" i="1" dirty="0"/>
              <a:t>проекта с ФЦК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3E6905-E511-F04F-3A9F-F6FEB9314802}"/>
              </a:ext>
            </a:extLst>
          </p:cNvPr>
          <p:cNvSpPr txBox="1"/>
          <p:nvPr/>
        </p:nvSpPr>
        <p:spPr>
          <a:xfrm>
            <a:off x="3834444" y="1905371"/>
            <a:ext cx="25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00B050"/>
                </a:solidFill>
              </a:rPr>
              <a:t>1 производственный участок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47093-7F3B-E9FB-DA60-AD9C767A6033}"/>
              </a:ext>
            </a:extLst>
          </p:cNvPr>
          <p:cNvSpPr txBox="1"/>
          <p:nvPr/>
        </p:nvSpPr>
        <p:spPr>
          <a:xfrm>
            <a:off x="7002698" y="3426895"/>
            <a:ext cx="4722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00B050"/>
                </a:solidFill>
              </a:rPr>
              <a:t>2 производственных участка, 4 офисных процесса</a:t>
            </a:r>
          </a:p>
        </p:txBody>
      </p:sp>
      <p:sp>
        <p:nvSpPr>
          <p:cNvPr id="32" name="Google Shape;62;p14">
            <a:extLst>
              <a:ext uri="{FF2B5EF4-FFF2-40B4-BE49-F238E27FC236}">
                <a16:creationId xmlns:a16="http://schemas.microsoft.com/office/drawing/2014/main" id="{603EEC24-7B7D-B077-CC04-659091B8A445}"/>
              </a:ext>
            </a:extLst>
          </p:cNvPr>
          <p:cNvSpPr txBox="1">
            <a:spLocks/>
          </p:cNvSpPr>
          <p:nvPr/>
        </p:nvSpPr>
        <p:spPr>
          <a:xfrm>
            <a:off x="4355399" y="5530417"/>
            <a:ext cx="1346118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1 ЭТАП</a:t>
            </a:r>
            <a:endParaRPr lang="ru-RU" sz="1400" b="1" dirty="0">
              <a:solidFill>
                <a:srgbClr val="0A9B69"/>
              </a:solidFill>
              <a:latin typeface="Montserrat Medium" panose="00000600000000000000" pitchFamily="2" charset="-52"/>
              <a:ea typeface="Montserrat SemiBold"/>
              <a:cs typeface="Gotham Pro" panose="02000503040000020004" pitchFamily="2" charset="0"/>
              <a:sym typeface="Montserrat SemiBold"/>
            </a:endParaRPr>
          </a:p>
        </p:txBody>
      </p:sp>
      <p:sp>
        <p:nvSpPr>
          <p:cNvPr id="36" name="Google Shape;62;p14">
            <a:extLst>
              <a:ext uri="{FF2B5EF4-FFF2-40B4-BE49-F238E27FC236}">
                <a16:creationId xmlns:a16="http://schemas.microsoft.com/office/drawing/2014/main" id="{C9979306-2E10-2F52-5BD4-37218C8F89F8}"/>
              </a:ext>
            </a:extLst>
          </p:cNvPr>
          <p:cNvSpPr txBox="1">
            <a:spLocks/>
          </p:cNvSpPr>
          <p:nvPr/>
        </p:nvSpPr>
        <p:spPr>
          <a:xfrm>
            <a:off x="8263147" y="5530417"/>
            <a:ext cx="1346118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2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2 ЭТАП</a:t>
            </a:r>
            <a:endParaRPr lang="ru-RU" sz="1400" b="1" dirty="0">
              <a:solidFill>
                <a:srgbClr val="0A9B69"/>
              </a:solidFill>
              <a:latin typeface="Montserrat Medium" panose="00000600000000000000" pitchFamily="2" charset="-52"/>
              <a:ea typeface="Montserrat SemiBold"/>
              <a:cs typeface="Gotham Pro" panose="02000503040000020004" pitchFamily="2" charset="0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59177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433D34F4-0E35-20A6-880D-8A76AA4468DC}"/>
              </a:ext>
            </a:extLst>
          </p:cNvPr>
          <p:cNvSpPr/>
          <p:nvPr/>
        </p:nvSpPr>
        <p:spPr>
          <a:xfrm>
            <a:off x="502776" y="1110695"/>
            <a:ext cx="2698595" cy="1151429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Старт внедрения ТРМ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E828C-C43F-0A98-B1F2-56E443E12A47}"/>
              </a:ext>
            </a:extLst>
          </p:cNvPr>
          <p:cNvSpPr txBox="1"/>
          <p:nvPr/>
        </p:nvSpPr>
        <p:spPr>
          <a:xfrm>
            <a:off x="16039" y="6079915"/>
            <a:ext cx="169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декабрь 2021 г.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21380BB-C82B-EC54-FA1B-D81D25029269}"/>
              </a:ext>
            </a:extLst>
          </p:cNvPr>
          <p:cNvSpPr/>
          <p:nvPr/>
        </p:nvSpPr>
        <p:spPr>
          <a:xfrm>
            <a:off x="3679161" y="1144946"/>
            <a:ext cx="2698595" cy="11514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36C85-8364-E752-CE42-11F661992B09}"/>
              </a:ext>
            </a:extLst>
          </p:cNvPr>
          <p:cNvSpPr txBox="1"/>
          <p:nvPr/>
        </p:nvSpPr>
        <p:spPr>
          <a:xfrm>
            <a:off x="2466674" y="6351078"/>
            <a:ext cx="2128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21.06.2022 г.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2049F76-43AF-F881-58A2-FF6A6AB26A9E}"/>
              </a:ext>
            </a:extLst>
          </p:cNvPr>
          <p:cNvSpPr/>
          <p:nvPr/>
        </p:nvSpPr>
        <p:spPr>
          <a:xfrm>
            <a:off x="6918662" y="1216564"/>
            <a:ext cx="4722797" cy="11514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ФЦК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005F39-16BB-F436-FD27-864A965D7F2F}"/>
              </a:ext>
            </a:extLst>
          </p:cNvPr>
          <p:cNvSpPr txBox="1"/>
          <p:nvPr/>
        </p:nvSpPr>
        <p:spPr>
          <a:xfrm>
            <a:off x="5795003" y="6120417"/>
            <a:ext cx="136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март 2023 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B3562-9019-3008-C537-DC4700EA7A58}"/>
              </a:ext>
            </a:extLst>
          </p:cNvPr>
          <p:cNvSpPr txBox="1"/>
          <p:nvPr/>
        </p:nvSpPr>
        <p:spPr>
          <a:xfrm>
            <a:off x="3932978" y="1107177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Пилотный проект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4E4543-D8FA-D897-19F2-60D371CAB6EB}"/>
              </a:ext>
            </a:extLst>
          </p:cNvPr>
          <p:cNvSpPr txBox="1"/>
          <p:nvPr/>
        </p:nvSpPr>
        <p:spPr>
          <a:xfrm>
            <a:off x="7408250" y="1027437"/>
            <a:ext cx="3065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Проекты в соответствии с планом </a:t>
            </a:r>
          </a:p>
          <a:p>
            <a:pPr algn="ctr"/>
            <a:r>
              <a:rPr lang="ru-RU" sz="1400" i="1" dirty="0"/>
              <a:t>по охвату потоков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5B43E5-1066-4F30-6188-D3664BE7DBE7}"/>
              </a:ext>
            </a:extLst>
          </p:cNvPr>
          <p:cNvSpPr txBox="1"/>
          <p:nvPr/>
        </p:nvSpPr>
        <p:spPr>
          <a:xfrm>
            <a:off x="10520357" y="6120417"/>
            <a:ext cx="169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декабрь 2024 г.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5EB6B4-2114-FC1C-3BAE-06D67CD7BBE4}"/>
              </a:ext>
            </a:extLst>
          </p:cNvPr>
          <p:cNvSpPr txBox="1"/>
          <p:nvPr/>
        </p:nvSpPr>
        <p:spPr>
          <a:xfrm>
            <a:off x="3618426" y="2572613"/>
            <a:ext cx="19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ТНПК </a:t>
            </a:r>
            <a:r>
              <a:rPr lang="ru-RU" sz="2000" i="1" dirty="0" err="1"/>
              <a:t>г.Елабуга</a:t>
            </a:r>
            <a:r>
              <a:rPr lang="ru-RU" sz="2000" i="1" dirty="0"/>
              <a:t>: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B378978-61A1-BB41-BCD0-50B5AD29A3C0}"/>
              </a:ext>
            </a:extLst>
          </p:cNvPr>
          <p:cNvCxnSpPr>
            <a:cxnSpLocks/>
          </p:cNvCxnSpPr>
          <p:nvPr/>
        </p:nvCxnSpPr>
        <p:spPr>
          <a:xfrm>
            <a:off x="273205" y="868680"/>
            <a:ext cx="0" cy="53006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23E2A419-448C-9FDC-1D9A-B5C23712C6D4}"/>
              </a:ext>
            </a:extLst>
          </p:cNvPr>
          <p:cNvCxnSpPr>
            <a:cxnSpLocks/>
          </p:cNvCxnSpPr>
          <p:nvPr/>
        </p:nvCxnSpPr>
        <p:spPr>
          <a:xfrm>
            <a:off x="11901987" y="971550"/>
            <a:ext cx="0" cy="519781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1724D-7B7B-9D88-6B4F-A57F36C2C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178A6-4523-74F5-9C25-31B00534955C}"/>
              </a:ext>
            </a:extLst>
          </p:cNvPr>
          <p:cNvSpPr txBox="1">
            <a:spLocks/>
          </p:cNvSpPr>
          <p:nvPr/>
        </p:nvSpPr>
        <p:spPr>
          <a:xfrm>
            <a:off x="153871" y="149954"/>
            <a:ext cx="10030257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Количество работников</a:t>
            </a:r>
            <a:r>
              <a:rPr lang="ru-RU" sz="24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 в ТНПК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6891A11-625E-1644-8411-6003845392D2}"/>
              </a:ext>
            </a:extLst>
          </p:cNvPr>
          <p:cNvCxnSpPr>
            <a:cxnSpLocks/>
          </p:cNvCxnSpPr>
          <p:nvPr/>
        </p:nvCxnSpPr>
        <p:spPr>
          <a:xfrm>
            <a:off x="6616855" y="868680"/>
            <a:ext cx="0" cy="53006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A6A6ACE-6E48-C496-8086-97FF4F5835F1}"/>
              </a:ext>
            </a:extLst>
          </p:cNvPr>
          <p:cNvCxnSpPr>
            <a:cxnSpLocks/>
          </p:cNvCxnSpPr>
          <p:nvPr/>
        </p:nvCxnSpPr>
        <p:spPr>
          <a:xfrm>
            <a:off x="3382165" y="868680"/>
            <a:ext cx="0" cy="558056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448B464-6DA8-8B47-AF35-134796D665CF}"/>
              </a:ext>
            </a:extLst>
          </p:cNvPr>
          <p:cNvSpPr txBox="1"/>
          <p:nvPr/>
        </p:nvSpPr>
        <p:spPr>
          <a:xfrm>
            <a:off x="4903957" y="2920497"/>
            <a:ext cx="1496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344 человек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B89A7-6AF5-2F60-C1AF-EE4B9F4B8973}"/>
              </a:ext>
            </a:extLst>
          </p:cNvPr>
          <p:cNvSpPr txBox="1"/>
          <p:nvPr/>
        </p:nvSpPr>
        <p:spPr>
          <a:xfrm>
            <a:off x="6834531" y="2573517"/>
            <a:ext cx="1937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ТНПК </a:t>
            </a:r>
            <a:r>
              <a:rPr lang="ru-RU" sz="2000" i="1" dirty="0" err="1"/>
              <a:t>г.Елабуга</a:t>
            </a:r>
            <a:r>
              <a:rPr lang="ru-RU" sz="2000" i="1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C4F92-A3F6-2ADE-3713-5D18A93252E6}"/>
              </a:ext>
            </a:extLst>
          </p:cNvPr>
          <p:cNvSpPr txBox="1"/>
          <p:nvPr/>
        </p:nvSpPr>
        <p:spPr>
          <a:xfrm>
            <a:off x="7730166" y="2921401"/>
            <a:ext cx="1496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588 человек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4031E-6850-C61C-670A-515A8671EC15}"/>
              </a:ext>
            </a:extLst>
          </p:cNvPr>
          <p:cNvSpPr txBox="1"/>
          <p:nvPr/>
        </p:nvSpPr>
        <p:spPr>
          <a:xfrm>
            <a:off x="6867812" y="3735917"/>
            <a:ext cx="111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 err="1"/>
              <a:t>г.Бавлы</a:t>
            </a:r>
            <a:r>
              <a:rPr lang="ru-RU" sz="2000" i="1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A9A2A4-0C6A-1387-671F-5F3467C46052}"/>
              </a:ext>
            </a:extLst>
          </p:cNvPr>
          <p:cNvSpPr txBox="1"/>
          <p:nvPr/>
        </p:nvSpPr>
        <p:spPr>
          <a:xfrm>
            <a:off x="7232176" y="4083801"/>
            <a:ext cx="1496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227 человек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1460FE-4680-73B0-0E1A-3BFFCA14AF85}"/>
              </a:ext>
            </a:extLst>
          </p:cNvPr>
          <p:cNvSpPr txBox="1"/>
          <p:nvPr/>
        </p:nvSpPr>
        <p:spPr>
          <a:xfrm>
            <a:off x="504263" y="2521738"/>
            <a:ext cx="19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ТНПК </a:t>
            </a:r>
            <a:r>
              <a:rPr lang="ru-RU" sz="2000" i="1" dirty="0" err="1"/>
              <a:t>г.Елабуга</a:t>
            </a:r>
            <a:r>
              <a:rPr lang="ru-RU" sz="2000" i="1" dirty="0"/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D8B61B-CBB4-524C-033C-9FB2CADEA37C}"/>
              </a:ext>
            </a:extLst>
          </p:cNvPr>
          <p:cNvSpPr txBox="1"/>
          <p:nvPr/>
        </p:nvSpPr>
        <p:spPr>
          <a:xfrm>
            <a:off x="1789796" y="2869622"/>
            <a:ext cx="1496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341 человек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41E413-76E7-5498-24FB-3CD066571686}"/>
              </a:ext>
            </a:extLst>
          </p:cNvPr>
          <p:cNvSpPr txBox="1"/>
          <p:nvPr/>
        </p:nvSpPr>
        <p:spPr>
          <a:xfrm>
            <a:off x="629452" y="5109565"/>
            <a:ext cx="2212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По состоянию на 01.12.21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3D011C-CA63-B077-FFD7-54C0088E6B6B}"/>
              </a:ext>
            </a:extLst>
          </p:cNvPr>
          <p:cNvSpPr txBox="1"/>
          <p:nvPr/>
        </p:nvSpPr>
        <p:spPr>
          <a:xfrm>
            <a:off x="3767987" y="5109565"/>
            <a:ext cx="2212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По состоянию на 01.07.22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9ADC6C-0493-2A66-8935-EF24652CB0B3}"/>
              </a:ext>
            </a:extLst>
          </p:cNvPr>
          <p:cNvSpPr txBox="1"/>
          <p:nvPr/>
        </p:nvSpPr>
        <p:spPr>
          <a:xfrm>
            <a:off x="8427585" y="6120417"/>
            <a:ext cx="169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декабрь 2023 г.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9A967BD0-BEA6-483C-0B23-6C33849B4124}"/>
              </a:ext>
            </a:extLst>
          </p:cNvPr>
          <p:cNvCxnSpPr>
            <a:cxnSpLocks/>
          </p:cNvCxnSpPr>
          <p:nvPr/>
        </p:nvCxnSpPr>
        <p:spPr>
          <a:xfrm>
            <a:off x="9249437" y="2292162"/>
            <a:ext cx="0" cy="38772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2BBF3BD-7E16-5CAA-847F-FC5C8F5ED051}"/>
              </a:ext>
            </a:extLst>
          </p:cNvPr>
          <p:cNvSpPr txBox="1"/>
          <p:nvPr/>
        </p:nvSpPr>
        <p:spPr>
          <a:xfrm>
            <a:off x="6823161" y="5109565"/>
            <a:ext cx="2212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По состоянию на 01.05.23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D39E4E-E3E2-7C8C-7A7D-3FC4D12607FB}"/>
              </a:ext>
            </a:extLst>
          </p:cNvPr>
          <p:cNvSpPr txBox="1"/>
          <p:nvPr/>
        </p:nvSpPr>
        <p:spPr>
          <a:xfrm>
            <a:off x="9828732" y="5109565"/>
            <a:ext cx="1481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/>
              <a:t>План на 01.12.24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6277A4-2DFD-F1C1-191F-2BB552228AAB}"/>
              </a:ext>
            </a:extLst>
          </p:cNvPr>
          <p:cNvSpPr txBox="1"/>
          <p:nvPr/>
        </p:nvSpPr>
        <p:spPr>
          <a:xfrm>
            <a:off x="9424986" y="2578249"/>
            <a:ext cx="1937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ТНПК </a:t>
            </a:r>
            <a:r>
              <a:rPr lang="ru-RU" sz="2000" i="1" dirty="0" err="1"/>
              <a:t>г.Елабуга</a:t>
            </a:r>
            <a:r>
              <a:rPr lang="ru-RU" sz="2000" i="1" dirty="0"/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A143FB-0450-0B45-1E87-F3CFF592ECB4}"/>
              </a:ext>
            </a:extLst>
          </p:cNvPr>
          <p:cNvSpPr txBox="1"/>
          <p:nvPr/>
        </p:nvSpPr>
        <p:spPr>
          <a:xfrm>
            <a:off x="10320622" y="2926133"/>
            <a:ext cx="1496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915 человек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7D6DCE-3DFA-4469-1154-9B68456CE66B}"/>
              </a:ext>
            </a:extLst>
          </p:cNvPr>
          <p:cNvSpPr txBox="1"/>
          <p:nvPr/>
        </p:nvSpPr>
        <p:spPr>
          <a:xfrm>
            <a:off x="10301118" y="4079974"/>
            <a:ext cx="1496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227 человек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67E2DF-E23D-4C3A-8F00-73CD4B1B68E9}"/>
              </a:ext>
            </a:extLst>
          </p:cNvPr>
          <p:cNvSpPr txBox="1"/>
          <p:nvPr/>
        </p:nvSpPr>
        <p:spPr>
          <a:xfrm>
            <a:off x="9535808" y="4358003"/>
            <a:ext cx="181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 err="1"/>
              <a:t>г.Нижнекамск</a:t>
            </a:r>
            <a:r>
              <a:rPr lang="ru-RU" sz="2000" i="1" dirty="0"/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E33AA5-1DFF-B9F4-C917-5EBE7437ED0C}"/>
              </a:ext>
            </a:extLst>
          </p:cNvPr>
          <p:cNvSpPr txBox="1"/>
          <p:nvPr/>
        </p:nvSpPr>
        <p:spPr>
          <a:xfrm>
            <a:off x="10288411" y="4661139"/>
            <a:ext cx="1366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27 человек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238CE1-0531-3221-63D2-6AA4D5B1BF5A}"/>
              </a:ext>
            </a:extLst>
          </p:cNvPr>
          <p:cNvSpPr txBox="1"/>
          <p:nvPr/>
        </p:nvSpPr>
        <p:spPr>
          <a:xfrm>
            <a:off x="9537252" y="3774894"/>
            <a:ext cx="111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 err="1"/>
              <a:t>г.Бавлы</a:t>
            </a:r>
            <a:r>
              <a:rPr lang="ru-RU" sz="2000" i="1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4CE1DB-53E3-8653-EB8E-A3C3A9BBF564}"/>
              </a:ext>
            </a:extLst>
          </p:cNvPr>
          <p:cNvSpPr txBox="1"/>
          <p:nvPr/>
        </p:nvSpPr>
        <p:spPr>
          <a:xfrm>
            <a:off x="7954378" y="3430362"/>
            <a:ext cx="2642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/>
              <a:t>Подразделения ТНПК: </a:t>
            </a:r>
          </a:p>
        </p:txBody>
      </p:sp>
    </p:spTree>
    <p:extLst>
      <p:ext uri="{BB962C8B-B14F-4D97-AF65-F5344CB8AC3E}">
        <p14:creationId xmlns:p14="http://schemas.microsoft.com/office/powerpoint/2010/main" val="160979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8E0C2A-4CFA-31B9-67C0-7B7E5EDE07E3}"/>
              </a:ext>
            </a:extLst>
          </p:cNvPr>
          <p:cNvSpPr txBox="1"/>
          <p:nvPr/>
        </p:nvSpPr>
        <p:spPr>
          <a:xfrm>
            <a:off x="405079" y="1182231"/>
            <a:ext cx="11381841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8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Проблемы и потребности: </a:t>
            </a:r>
          </a:p>
          <a:p>
            <a:pPr algn="just"/>
            <a:r>
              <a:rPr lang="ru-RU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требуется снижение потерь в ТНПК (</a:t>
            </a:r>
            <a:r>
              <a:rPr lang="ru-RU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г.Елабуга</a:t>
            </a:r>
            <a:r>
              <a:rPr lang="ru-RU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(снижение простоев оборудования по причине не квалификации персонала)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после строительства новых площадок в г. Бавлы и в г. Елабуга и существенное увеличение численности завода необходимо передать опыт и знания новым работникам, а также помочь им достичь необходимого уровня навыков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отсутствие учебных заведений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обучающих по профессии «изготовитель СПИ намоткой»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2800" b="1" dirty="0">
                <a:solidFill>
                  <a:srgbClr val="0A9B69"/>
                </a:solidFill>
                <a:latin typeface="Montserrat Medium" panose="00000600000000000000" pitchFamily="2" charset="-52"/>
              </a:rPr>
              <a:t>Причина: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запланировано расширение производства как по количеству УЖЕ производимой продукции, так и расширение ассортимента выпускаемой продукции, в т.ч. строительство новых площадок для производства новых видов продукции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826A7F-73DF-9CB0-D9D9-985DD90C0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31" y="120153"/>
            <a:ext cx="3399998" cy="7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84CD11-DA7E-AE8B-2BDC-9EF808208827}"/>
              </a:ext>
            </a:extLst>
          </p:cNvPr>
          <p:cNvSpPr txBox="1"/>
          <p:nvPr/>
        </p:nvSpPr>
        <p:spPr>
          <a:xfrm>
            <a:off x="6096000" y="2176325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времени и ресурсов на организацию и проведение наставнических программ.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несовместимости характеров и методов работы между наставником и учеником.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Ограниченность наставником временем для активного участия и поддержки.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 передачи неправильных или устаревших знаний и методов работы.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Ограниченность вариативности и индивидуализации обучения в сравнении с формальными курсами и тренингами.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Недопонимание в случае отсутствия ясной структуры и целей программы.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 неравномерного распределения наставнической поддержки между работниками.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2FB19-3807-283F-28F0-012AF569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665" y="120153"/>
            <a:ext cx="2802463" cy="61697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B186374-7891-3BB9-F9D0-B359B4C95BC8}"/>
              </a:ext>
            </a:extLst>
          </p:cNvPr>
          <p:cNvSpPr txBox="1">
            <a:spLocks/>
          </p:cNvSpPr>
          <p:nvPr/>
        </p:nvSpPr>
        <p:spPr>
          <a:xfrm>
            <a:off x="3853191" y="556688"/>
            <a:ext cx="4485618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наставничество</a:t>
            </a:r>
            <a:endParaRPr lang="ru-RU" sz="2400" b="1" dirty="0">
              <a:solidFill>
                <a:srgbClr val="C00000"/>
              </a:solidFill>
              <a:latin typeface="Montserrat Medium" panose="00000600000000000000" pitchFamily="2" charset="-52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9B9B04C-E21E-4C1A-F91E-A0780185AA48}"/>
              </a:ext>
            </a:extLst>
          </p:cNvPr>
          <p:cNvCxnSpPr>
            <a:cxnSpLocks/>
          </p:cNvCxnSpPr>
          <p:nvPr/>
        </p:nvCxnSpPr>
        <p:spPr>
          <a:xfrm>
            <a:off x="5976258" y="1494065"/>
            <a:ext cx="0" cy="44679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287DE7E-F654-3DE4-B43A-294C360D6D21}"/>
              </a:ext>
            </a:extLst>
          </p:cNvPr>
          <p:cNvSpPr txBox="1">
            <a:spLocks/>
          </p:cNvSpPr>
          <p:nvPr/>
        </p:nvSpPr>
        <p:spPr>
          <a:xfrm>
            <a:off x="260553" y="1457151"/>
            <a:ext cx="2782352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B050"/>
                </a:solidFill>
                <a:latin typeface="Montserrat Medium" panose="00000600000000000000" pitchFamily="2" charset="-52"/>
              </a:rPr>
              <a:t>преимущества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23A6B04-D9F2-5803-15ED-D76C7A733723}"/>
              </a:ext>
            </a:extLst>
          </p:cNvPr>
          <p:cNvSpPr txBox="1">
            <a:spLocks/>
          </p:cNvSpPr>
          <p:nvPr/>
        </p:nvSpPr>
        <p:spPr>
          <a:xfrm>
            <a:off x="6374638" y="1535527"/>
            <a:ext cx="2406446" cy="616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C00000"/>
                </a:solidFill>
                <a:latin typeface="Montserrat Medium" panose="00000600000000000000" pitchFamily="2" charset="-52"/>
              </a:rPr>
              <a:t>недостатки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BB5B7-4C07-60F8-4D56-E80E8D912BE0}"/>
              </a:ext>
            </a:extLst>
          </p:cNvPr>
          <p:cNvSpPr txBox="1"/>
          <p:nvPr/>
        </p:nvSpPr>
        <p:spPr>
          <a:xfrm>
            <a:off x="260553" y="2216797"/>
            <a:ext cx="563950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Мотивация и удовлетворенность работников.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потенциала работников.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Передача ценных знаний, опыта и навыков.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Повышение производительности и результатов работы.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Создание позитивной организационной культуры.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Улучшение уровня коммуникации.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лидерских качеств у наставников.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Снижение степени ошибок и не результативности.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Повышение привлекательности компании для талантливых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</a:t>
            </a: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Улучшение адаптации новых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</a:t>
            </a: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Сокращение времени обучения и внедрения в работу.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Содействие росту и развитию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2405143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2721</Words>
  <Application>Microsoft Office PowerPoint</Application>
  <PresentationFormat>Широкоэкранный</PresentationFormat>
  <Paragraphs>487</Paragraphs>
  <Slides>52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4" baseType="lpstr">
      <vt:lpstr>Arial</vt:lpstr>
      <vt:lpstr>Calibri</vt:lpstr>
      <vt:lpstr>Calibri Light</vt:lpstr>
      <vt:lpstr>Montserrat Light</vt:lpstr>
      <vt:lpstr>Montserrat Medium</vt:lpstr>
      <vt:lpstr>Pragmatica Medium</vt:lpstr>
      <vt:lpstr>Times New Roman</vt:lpstr>
      <vt:lpstr>Verdana</vt:lpstr>
      <vt:lpstr>Wingdings</vt:lpstr>
      <vt:lpstr>Тема Office</vt:lpstr>
      <vt:lpstr>CorelDRAW</vt:lpstr>
      <vt:lpstr>Лист</vt:lpstr>
      <vt:lpstr>НАСТАВНИЧЕСТВО - КАК ОДИН ИЗ ИНСТРУМЕНТОВ ПОВЫШЕНИЯ ПРОИЗВОДИТЕЛЬНОСТИ ТРУДА И СНИЖЕНИЯ ПОТЕРЬ</vt:lpstr>
      <vt:lpstr>О КОМПАНИИ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ПИЛОТНЫЙ ПРОЕКТ 1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ПИЛОТНЫЙ ПРОЕКТ 2 ЭТАП</vt:lpstr>
      <vt:lpstr>Презентация PowerPoint</vt:lpstr>
      <vt:lpstr>МОТИВАЦИЯ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 И ИНФОРМИРОВАНИЕ ТРЕНЕРАМИ ТНПК</vt:lpstr>
      <vt:lpstr>Внутренние тренеры  в рамках проекта ФЦК сертифицированы по темам:</vt:lpstr>
      <vt:lpstr>Внутренние тренеры  дополнили обучение руководителей и специалистов темами:</vt:lpstr>
      <vt:lpstr>Презентация PowerPoint</vt:lpstr>
      <vt:lpstr>Презентация PowerPoint</vt:lpstr>
      <vt:lpstr>Презентация PowerPoint</vt:lpstr>
      <vt:lpstr>Минутка ИСМ!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Памятка работнику</vt:lpstr>
      <vt:lpstr>ТИРАЖИРОВАНИЕ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КОНФЕРЕНЦИЯ ТРУДОВЫХ КОЛЛЕКТИВОВ ГРУППЫ «ТАТНЕФТЬ»</dc:title>
  <dc:creator>Мария Степанова</dc:creator>
  <cp:lastModifiedBy>Белосвет Татьяна Юрьевна</cp:lastModifiedBy>
  <cp:revision>261</cp:revision>
  <dcterms:created xsi:type="dcterms:W3CDTF">2023-04-24T06:50:16Z</dcterms:created>
  <dcterms:modified xsi:type="dcterms:W3CDTF">2023-06-01T10:43:26Z</dcterms:modified>
</cp:coreProperties>
</file>